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41"/>
  </p:notesMasterIdLst>
  <p:sldIdLst>
    <p:sldId id="256" r:id="rId2"/>
    <p:sldId id="261" r:id="rId3"/>
    <p:sldId id="277" r:id="rId4"/>
    <p:sldId id="297" r:id="rId5"/>
    <p:sldId id="309" r:id="rId6"/>
    <p:sldId id="266" r:id="rId7"/>
    <p:sldId id="290" r:id="rId8"/>
    <p:sldId id="275" r:id="rId9"/>
    <p:sldId id="310" r:id="rId10"/>
    <p:sldId id="312" r:id="rId11"/>
    <p:sldId id="313" r:id="rId12"/>
    <p:sldId id="314" r:id="rId13"/>
    <p:sldId id="315" r:id="rId14"/>
    <p:sldId id="296" r:id="rId15"/>
    <p:sldId id="316" r:id="rId16"/>
    <p:sldId id="269" r:id="rId17"/>
    <p:sldId id="319" r:id="rId18"/>
    <p:sldId id="320" r:id="rId19"/>
    <p:sldId id="291" r:id="rId20"/>
    <p:sldId id="268" r:id="rId21"/>
    <p:sldId id="264" r:id="rId22"/>
    <p:sldId id="276" r:id="rId23"/>
    <p:sldId id="299" r:id="rId24"/>
    <p:sldId id="273" r:id="rId25"/>
    <p:sldId id="324" r:id="rId26"/>
    <p:sldId id="286" r:id="rId27"/>
    <p:sldId id="305" r:id="rId28"/>
    <p:sldId id="306" r:id="rId29"/>
    <p:sldId id="323" r:id="rId30"/>
    <p:sldId id="303" r:id="rId31"/>
    <p:sldId id="322" r:id="rId32"/>
    <p:sldId id="285" r:id="rId33"/>
    <p:sldId id="321" r:id="rId34"/>
    <p:sldId id="278" r:id="rId35"/>
    <p:sldId id="302" r:id="rId36"/>
    <p:sldId id="325" r:id="rId37"/>
    <p:sldId id="317" r:id="rId38"/>
    <p:sldId id="318" r:id="rId39"/>
    <p:sldId id="265" r:id="rId40"/>
  </p:sldIdLst>
  <p:sldSz cx="9144000" cy="6858000" type="screen4x3"/>
  <p:notesSz cx="6858000" cy="9144000"/>
  <p:embeddedFontLst>
    <p:embeddedFont>
      <p:font typeface="Humanst521 Cn BT"/>
      <p:regular r:id="rId42"/>
      <p:bold r:id="rId43"/>
    </p:embeddedFont>
  </p:embeddedFont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FF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277" autoAdjust="0"/>
    <p:restoredTop sz="88571" autoAdjust="0"/>
  </p:normalViewPr>
  <p:slideViewPr>
    <p:cSldViewPr>
      <p:cViewPr>
        <p:scale>
          <a:sx n="100" d="100"/>
          <a:sy n="100" d="100"/>
        </p:scale>
        <p:origin x="-167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9" d="100"/>
          <a:sy n="79" d="100"/>
        </p:scale>
        <p:origin x="-3882"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font" Target="fonts/font1.fntdata"/><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font" Target="fonts/font2.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19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AB66CCF7-8CEF-4563-85BB-A74CC48D701C}"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www.financeminister.gov.au/media/2010/mr_052010_joint.html"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www.nvaccess.org/blog/AdobeProvidesGrantForPDFAndFlash"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www.w3.org/TR/2008/NOTE-WCAG20-TECHS-20081211/G164"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www.w3.org/TR/2008/NOTE-WCAG20-TECHS-20081211/G164"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financeminister.gov.au/media/2010/mr_052010_joint.html"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financeminister.gov.au/media/2010/mr_052010_joint.html"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financeminister.gov.au/media/2010/mr_052010_joint.html"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6F1EF9B1-E86A-4183-916F-5F8C9F3D5248}" type="slidenum">
              <a:rPr lang="en-US" smtClean="0"/>
              <a:pPr/>
              <a:t>1</a:t>
            </a:fld>
            <a:endParaRPr lang="en-US"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r>
              <a:rPr lang="en-AU" smtClean="0"/>
              <a:t>This session what web accessibility means from a developers point of view. Why from a developer’s point of view – </a:t>
            </a:r>
          </a:p>
          <a:p>
            <a:pPr eaLnBrk="1" hangingPunct="1"/>
            <a:r>
              <a:rPr lang="en-AU" smtClean="0"/>
              <a:t>Impart my lesson’s from researching and building accessible applications in flex and pure actionscript</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F9D0D406-63E2-4DD9-9DEC-802331F1A7AA}" type="slidenum">
              <a:rPr lang="en-US" smtClean="0"/>
              <a:pPr/>
              <a:t>10</a:t>
            </a:fld>
            <a:endParaRPr lang="en-US"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6A6AD895-776E-4B78-91F3-C77660216786}" type="slidenum">
              <a:rPr lang="en-US" smtClean="0"/>
              <a:pPr/>
              <a:t>11</a:t>
            </a:fld>
            <a:endParaRPr lang="en-US"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AE7D8C8A-75CD-4F0B-AF2C-6FECF38E805F}" type="slidenum">
              <a:rPr lang="en-US" smtClean="0"/>
              <a:pPr/>
              <a:t>12</a:t>
            </a:fld>
            <a:endParaRPr lang="en-US"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70369C01-C714-4E0D-B83C-3781B00F326B}" type="slidenum">
              <a:rPr lang="en-US" smtClean="0"/>
              <a:pPr/>
              <a:t>13</a:t>
            </a:fld>
            <a:endParaRPr 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r>
              <a:rPr lang="en-AU" smtClean="0"/>
              <a:t>Read the section completely</a:t>
            </a:r>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9C905ED8-AA5E-4F46-862A-0E6C9E9BAEF2}" type="slidenum">
              <a:rPr lang="en-US" smtClean="0"/>
              <a:pPr/>
              <a:t>14</a:t>
            </a:fld>
            <a:endParaRPr 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r>
              <a:rPr lang="en-AU" smtClean="0">
                <a:hlinkClick r:id="rId3"/>
              </a:rPr>
              <a:t>Why because their legal department will come and annoy you</a:t>
            </a:r>
          </a:p>
          <a:p>
            <a:pPr eaLnBrk="1" hangingPunct="1"/>
            <a:endParaRPr lang="en-AU" smtClean="0">
              <a:hlinkClick r:id="rId3"/>
            </a:endParaRPr>
          </a:p>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A91A02A8-AABD-47F7-B006-AD3C57B203AB}" type="slidenum">
              <a:rPr lang="en-US" smtClean="0"/>
              <a:pPr/>
              <a:t>15</a:t>
            </a:fld>
            <a:endParaRPr lang="en-US"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n-US" smtClean="0"/>
          </a:p>
          <a:p>
            <a:pPr eaLnBrk="1" hangingPunct="1"/>
            <a:r>
              <a:rPr lang="en-AU" u="sng" smtClean="0">
                <a:hlinkClick r:id="rId3"/>
              </a:rPr>
              <a:t>http://www.nvaccess.org/blog/AdobeProvidesGrantForPDFAndFlash</a:t>
            </a:r>
            <a:endParaRPr lang="en-AU" smtClean="0"/>
          </a:p>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A4F7D30B-64EA-4FC4-9121-07A0E8E07C60}" type="slidenum">
              <a:rPr lang="en-US" smtClean="0"/>
              <a:pPr/>
              <a:t>16</a:t>
            </a:fld>
            <a:endParaRPr 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r>
              <a:rPr lang="en-AU" smtClean="0"/>
              <a:t>Earlier too with the flash player - bu</a:t>
            </a:r>
          </a:p>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163B08BF-C584-4F04-A275-1712F0ADF27D}" type="slidenum">
              <a:rPr lang="en-US" smtClean="0"/>
              <a:pPr/>
              <a:t>17</a:t>
            </a:fld>
            <a:endParaRPr lang="en-US" smtClean="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r>
              <a:rPr lang="en-AU" dirty="0" smtClean="0"/>
              <a:t>There</a:t>
            </a:r>
            <a:r>
              <a:rPr lang="en-AU" baseline="0" dirty="0" smtClean="0"/>
              <a:t> are others – we used to use Thunder</a:t>
            </a:r>
            <a:endParaRPr lang="en-AU" dirty="0" smtClean="0"/>
          </a:p>
          <a:p>
            <a:pPr eaLnBrk="1" hangingPunct="1"/>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2D16F7D8-7424-4B6B-89D5-C5C8B36DE3B2}" type="slidenum">
              <a:rPr lang="en-US" smtClean="0"/>
              <a:pPr/>
              <a:t>18</a:t>
            </a:fld>
            <a:endParaRPr lang="en-US"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r>
              <a:rPr lang="en-AU" smtClean="0"/>
              <a:t>Earlier too with the flash player - bu</a:t>
            </a:r>
          </a:p>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D679163E-FD34-46C5-BFC6-91932709EE5A}" type="slidenum">
              <a:rPr lang="en-US" smtClean="0"/>
              <a:pPr/>
              <a:t>19</a:t>
            </a:fld>
            <a:endParaRPr lang="en-US"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r>
              <a:rPr lang="en-AU" smtClean="0"/>
              <a:t>Think through all scenarios and move onto next slide</a:t>
            </a:r>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48DEB844-5287-4720-A58A-EA4DA793D77F}" type="slidenum">
              <a:rPr lang="en-US" smtClean="0"/>
              <a:pPr/>
              <a:t>2</a:t>
            </a:fld>
            <a:endParaRPr lang="en-US"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r>
              <a:rPr lang="en-AU" smtClean="0"/>
              <a:t>Because I’m a developer. </a:t>
            </a:r>
          </a:p>
          <a:p>
            <a:pPr eaLnBrk="1" hangingPunct="1"/>
            <a:endParaRPr lang="en-AU" smtClean="0"/>
          </a:p>
          <a:p>
            <a:pPr eaLnBrk="1" hangingPunct="1"/>
            <a:r>
              <a:rPr lang="en-US" smtClean="0"/>
              <a:t>I’m Not a researcher, haven’t sat on accessibility panels and don’t define the guidelines. </a:t>
            </a:r>
            <a:endParaRPr lang="en-AU" smtClean="0"/>
          </a:p>
          <a:p>
            <a:pPr eaLnBrk="1" hangingPunct="1"/>
            <a:endParaRPr lang="en-AU" smtClean="0"/>
          </a:p>
          <a:p>
            <a:pPr eaLnBrk="1" hangingPunct="1"/>
            <a:r>
              <a:rPr lang="en-AU" smtClean="0"/>
              <a:t>All the information for this presentation has come from having to implement various levels of accessibility initially in flash and now also in flex projects.</a:t>
            </a:r>
          </a:p>
          <a:p>
            <a:pPr eaLnBrk="1" hangingPunct="1"/>
            <a:endParaRPr lang="en-US" smtClean="0"/>
          </a:p>
          <a:p>
            <a:pPr eaLnBrk="1" hangingPunct="1"/>
            <a:r>
              <a:rPr lang="en-US" smtClean="0"/>
              <a:t>When I started this journey there was a lot less documentation and everything was outdated. Good thing was the flex SDK was open source so you could read through the code and work it out!</a:t>
            </a:r>
          </a:p>
          <a:p>
            <a:pPr eaLnBrk="1" hangingPunct="1"/>
            <a:r>
              <a:rPr lang="en-AU" smtClean="0"/>
              <a:t>I’m happy to say that recently there is a lot more documentation these days and it keeps getting better.</a:t>
            </a:r>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3234659E-C5A1-4A9A-B78E-757FA04F896E}" type="slidenum">
              <a:rPr lang="en-US" smtClean="0"/>
              <a:pPr/>
              <a:t>20</a:t>
            </a:fld>
            <a:endParaRPr lang="en-US"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r>
              <a:rPr lang="en-AU" smtClean="0"/>
              <a:t>Sorry there is no easy formula for this. </a:t>
            </a:r>
          </a:p>
          <a:p>
            <a:pPr eaLnBrk="1" hangingPunct="1"/>
            <a:endParaRPr lang="en-AU" smtClean="0"/>
          </a:p>
          <a:p>
            <a:pPr eaLnBrk="1" hangingPunct="1"/>
            <a:r>
              <a:rPr lang="en-AU" smtClean="0"/>
              <a:t>Implementation time really depends on your components. Any interface element that is not on the list doing exactly as stated will need a custom component.</a:t>
            </a:r>
          </a:p>
          <a:p>
            <a:pPr eaLnBrk="1" hangingPunct="1"/>
            <a:endParaRPr lang="en-AU" smtClean="0"/>
          </a:p>
          <a:p>
            <a:pPr eaLnBrk="1" hangingPunct="1"/>
            <a:r>
              <a:rPr lang="en-AU" smtClean="0"/>
              <a:t>Think about how long it will take to run through each user scenario with someone reading word for word every screen, button etc. Then times that by 50x100 as you will go over and over it again and again depending on if you got it right.</a:t>
            </a:r>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3AE86C08-894C-4728-BB50-01F64FC07FDA}" type="slidenum">
              <a:rPr lang="en-US" smtClean="0"/>
              <a:pPr/>
              <a:t>21</a:t>
            </a:fld>
            <a:endParaRPr lang="en-US"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r>
              <a:rPr lang="en-US" smtClean="0"/>
              <a:t>Read the guidelines To meet 1.4.8 Visual presentation: For the visual presentation of blocks of text a mechanism is available to achieve the following (level AAA) </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8FB06656-C734-4A56-B58C-42F3082E78A4}" type="slidenum">
              <a:rPr lang="en-US" smtClean="0"/>
              <a:pPr/>
              <a:t>22</a:t>
            </a:fld>
            <a:endParaRPr lang="en-US" smtClean="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r>
              <a:rPr lang="en-US" smtClean="0"/>
              <a:t>ONLINE Ordering</a:t>
            </a:r>
          </a:p>
          <a:p>
            <a:pPr eaLnBrk="1" hangingPunct="1"/>
            <a:r>
              <a:rPr lang="en-AU" smtClean="0"/>
              <a:t>Providing a stated period of time after submission of the form when the order can be updated or canceled by the user</a:t>
            </a:r>
          </a:p>
          <a:p>
            <a:pPr lvl="1" eaLnBrk="1" hangingPunct="1"/>
            <a:r>
              <a:rPr lang="en-AU" smtClean="0">
                <a:hlinkClick r:id="rId3"/>
              </a:rPr>
              <a:t>http://www.w3.org/TR/2008/NOTE-WCAG20-TECHS-20081211/G164</a:t>
            </a:r>
            <a:r>
              <a:rPr lang="en-AU" smtClean="0"/>
              <a:t>	</a:t>
            </a:r>
          </a:p>
          <a:p>
            <a:pPr lvl="1" eaLnBrk="1" hangingPunct="1"/>
            <a:endParaRPr lang="en-AU" smtClean="0"/>
          </a:p>
          <a:p>
            <a:pPr eaLnBrk="1" hangingPunct="1"/>
            <a:r>
              <a:rPr lang="en-AU" smtClean="0"/>
              <a:t>and Providing a checkbox in addition to a submit button</a:t>
            </a:r>
          </a:p>
          <a:p>
            <a:pPr eaLnBrk="1" hangingPunct="1"/>
            <a:r>
              <a:rPr lang="en-AU" smtClean="0"/>
              <a:t>http://www.w3.org/TR/2008/NOTE-WCAG20-TECHS-20081211/G155</a:t>
            </a:r>
          </a:p>
          <a:p>
            <a:pPr eaLnBrk="1" hangingPunct="1"/>
            <a:endParaRPr lang="en-AU" smtClean="0"/>
          </a:p>
          <a:p>
            <a:pPr eaLnBrk="1" hangingPunct="1"/>
            <a:r>
              <a:rPr lang="en-AU" smtClean="0"/>
              <a:t>Change of context = major changes to the website content</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7E962CA6-E679-42D1-80F0-D98C44816ABE}" type="slidenum">
              <a:rPr lang="en-US" smtClean="0"/>
              <a:pPr/>
              <a:t>23</a:t>
            </a:fld>
            <a:endParaRPr lang="en-US"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r>
              <a:rPr lang="en-US" dirty="0" smtClean="0"/>
              <a:t>ONLINE Ordering</a:t>
            </a:r>
          </a:p>
          <a:p>
            <a:pPr eaLnBrk="1" hangingPunct="1"/>
            <a:r>
              <a:rPr lang="en-AU" dirty="0" smtClean="0"/>
              <a:t>Providing a stated period of time after submission of the form when the order can be updated or </a:t>
            </a:r>
            <a:r>
              <a:rPr lang="en-AU" dirty="0" err="1" smtClean="0"/>
              <a:t>canceled</a:t>
            </a:r>
            <a:r>
              <a:rPr lang="en-AU" dirty="0" smtClean="0"/>
              <a:t> by the user</a:t>
            </a:r>
          </a:p>
          <a:p>
            <a:pPr lvl="1" eaLnBrk="1" hangingPunct="1"/>
            <a:r>
              <a:rPr lang="en-AU" dirty="0" smtClean="0">
                <a:hlinkClick r:id="rId3"/>
              </a:rPr>
              <a:t>http://www.w3.org/TR/2008/NOTE-WCAG20-TECHS-20081211/G164</a:t>
            </a:r>
            <a:r>
              <a:rPr lang="en-AU" dirty="0" smtClean="0"/>
              <a:t>	</a:t>
            </a:r>
          </a:p>
          <a:p>
            <a:pPr lvl="1" eaLnBrk="1" hangingPunct="1"/>
            <a:endParaRPr lang="en-AU" dirty="0" smtClean="0"/>
          </a:p>
          <a:p>
            <a:pPr eaLnBrk="1" hangingPunct="1"/>
            <a:r>
              <a:rPr lang="en-AU" dirty="0" smtClean="0"/>
              <a:t>and Providing a checkbox in addition to a submit button</a:t>
            </a:r>
          </a:p>
          <a:p>
            <a:pPr eaLnBrk="1" hangingPunct="1"/>
            <a:r>
              <a:rPr lang="en-AU" dirty="0" smtClean="0"/>
              <a:t>http://www.w3.org/TR/2008/NOTE-WCAG20-TECHS-20081211/G155</a:t>
            </a:r>
          </a:p>
          <a:p>
            <a:pPr eaLnBrk="1" hangingPunct="1"/>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ABAABC3F-CCA7-49C0-AB06-AD0B4B27A3B8}" type="slidenum">
              <a:rPr lang="en-US" smtClean="0"/>
              <a:pPr/>
              <a:t>24</a:t>
            </a:fld>
            <a:endParaRPr lang="en-US"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r>
              <a:rPr lang="en-US" smtClean="0"/>
              <a:t>Config file for flex builder 3</a:t>
            </a:r>
          </a:p>
          <a:p>
            <a:pPr eaLnBrk="1" hangingPunct="1"/>
            <a:r>
              <a:rPr lang="en-AU" smtClean="0"/>
              <a:t>Default on for flash builder 4</a:t>
            </a:r>
            <a:endParaRPr lang="en-US" smtClean="0"/>
          </a:p>
          <a:p>
            <a:pPr eaLnBrk="1" hangingPunct="1"/>
            <a:r>
              <a:rPr lang="en-US" smtClean="0"/>
              <a:t>Tick box for flash develop</a:t>
            </a:r>
          </a:p>
          <a:p>
            <a:pPr eaLnBrk="1" hangingPunct="1"/>
            <a:r>
              <a:rPr lang="en-US" smtClean="0"/>
              <a:t>Command line</a:t>
            </a:r>
          </a:p>
          <a:p>
            <a:pPr eaLnBrk="1" hangingPunct="1"/>
            <a:endParaRPr lang="en-AU" smtClean="0"/>
          </a:p>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ABAABC3F-CCA7-49C0-AB06-AD0B4B27A3B8}" type="slidenum">
              <a:rPr lang="en-US" smtClean="0"/>
              <a:pPr/>
              <a:t>25</a:t>
            </a:fld>
            <a:endParaRPr lang="en-US"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r>
              <a:rPr lang="en-US" dirty="0" err="1" smtClean="0"/>
              <a:t>Config</a:t>
            </a:r>
            <a:r>
              <a:rPr lang="en-US" dirty="0" smtClean="0"/>
              <a:t> file for flex builder 3</a:t>
            </a:r>
          </a:p>
          <a:p>
            <a:pPr eaLnBrk="1" hangingPunct="1"/>
            <a:r>
              <a:rPr lang="en-AU" dirty="0" smtClean="0"/>
              <a:t>Default on for flash builder 4</a:t>
            </a:r>
            <a:endParaRPr lang="en-US" dirty="0" smtClean="0"/>
          </a:p>
          <a:p>
            <a:pPr eaLnBrk="1" hangingPunct="1"/>
            <a:r>
              <a:rPr lang="en-US" dirty="0" smtClean="0"/>
              <a:t>Tick box for flash develop</a:t>
            </a:r>
          </a:p>
          <a:p>
            <a:pPr eaLnBrk="1" hangingPunct="1"/>
            <a:r>
              <a:rPr lang="en-US" dirty="0" smtClean="0"/>
              <a:t>Command line</a:t>
            </a:r>
          </a:p>
          <a:p>
            <a:pPr eaLnBrk="1" hangingPunct="1"/>
            <a:endParaRPr lang="en-AU" dirty="0" smtClean="0"/>
          </a:p>
          <a:p>
            <a:pPr eaLnBrk="1" hangingPunct="1"/>
            <a:endParaRPr 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E6CBA8D4-1D98-4A56-8D3C-DBA33C10465B}" type="slidenum">
              <a:rPr lang="en-US" smtClean="0"/>
              <a:pPr/>
              <a:t>26</a:t>
            </a:fld>
            <a:endParaRPr lang="en-US"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pPr eaLnBrk="1" hangingPunct="1"/>
            <a:endParaRPr lang="en-US" dirty="0" smtClean="0"/>
          </a:p>
          <a:p>
            <a:pPr eaLnBrk="1" hangingPunct="1"/>
            <a:endParaRPr lang="en-US" dirty="0" smtClean="0"/>
          </a:p>
          <a:p>
            <a:pPr eaLnBrk="1" hangingPunct="1"/>
            <a:r>
              <a:rPr lang="en-US" dirty="0" smtClean="0"/>
              <a:t>Information about using JS to go in and out of focus of the flash player</a:t>
            </a:r>
          </a:p>
          <a:p>
            <a:pPr eaLnBrk="1" hangingPunct="1"/>
            <a:endParaRPr lang="en-US" dirty="0" smtClean="0"/>
          </a:p>
          <a:p>
            <a:pPr eaLnBrk="1" hangingPunct="1"/>
            <a:r>
              <a:rPr lang="en-AU" dirty="0" smtClean="0"/>
              <a:t>What if this depends on the user agent, as it so often does? What if nothing the author can do will ever permit the user to escape from the trapping content? (This was a real example with accessible Flash.) </a:t>
            </a:r>
          </a:p>
          <a:p>
            <a:pPr eaLnBrk="1" hangingPunct="1"/>
            <a:endParaRPr 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D37BE83C-7D3B-4EB2-A69B-A8E99AC3606B}" type="slidenum">
              <a:rPr lang="en-US" smtClean="0"/>
              <a:pPr/>
              <a:t>27</a:t>
            </a:fld>
            <a:endParaRPr lang="en-US" smtClean="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AU" i="1" dirty="0" smtClean="0"/>
              <a:t>Check to see that the keyboard focus is not “trapped” and it is possible to move keyboard focus out of the plug-in content without closing the user agent or restarting the system. </a:t>
            </a:r>
          </a:p>
          <a:p>
            <a:pPr eaLnBrk="1" hangingPunct="1"/>
            <a:endParaRPr lang="en-US"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E4B8938D-CC26-43F2-A459-F11B5E5301D2}" type="slidenum">
              <a:rPr lang="en-US" smtClean="0"/>
              <a:pPr/>
              <a:t>28</a:t>
            </a:fld>
            <a:endParaRPr lang="en-US"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E6CBA8D4-1D98-4A56-8D3C-DBA33C10465B}" type="slidenum">
              <a:rPr lang="en-US" smtClean="0"/>
              <a:pPr/>
              <a:t>29</a:t>
            </a:fld>
            <a:endParaRPr lang="en-US"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pPr eaLnBrk="1" hangingPunct="1"/>
            <a:r>
              <a:rPr lang="en-AU" i="1" smtClean="0"/>
              <a:t>Check to see that the keyboard focus is not “trapped” and it is possible to move keyboard focus out of the plug-in content without closing the user agent or restarting the system. </a:t>
            </a:r>
          </a:p>
          <a:p>
            <a:pPr eaLnBrk="1" hangingPunct="1"/>
            <a:endParaRPr lang="en-US" smtClean="0"/>
          </a:p>
          <a:p>
            <a:pPr eaLnBrk="1" hangingPunct="1"/>
            <a:endParaRPr lang="en-US" smtClean="0"/>
          </a:p>
          <a:p>
            <a:pPr eaLnBrk="1" hangingPunct="1"/>
            <a:r>
              <a:rPr lang="en-US" smtClean="0"/>
              <a:t>Information about using JS to go in and out of focus of the flash player</a:t>
            </a:r>
          </a:p>
          <a:p>
            <a:pPr eaLnBrk="1" hangingPunct="1"/>
            <a:endParaRPr lang="en-US" smtClean="0"/>
          </a:p>
          <a:p>
            <a:pPr eaLnBrk="1" hangingPunct="1"/>
            <a:r>
              <a:rPr lang="en-AU" smtClean="0"/>
              <a:t>What if this depends on the user agent, as it so often does? What if nothing the author can do will ever permit the user to escape from the trapping content? (This was a real example with accessible Flash.) </a:t>
            </a:r>
          </a:p>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2CAD8701-991C-45FD-91F2-D606E7133851}" type="slidenum">
              <a:rPr lang="en-US" smtClean="0"/>
              <a:pPr/>
              <a:t>3</a:t>
            </a:fld>
            <a:endParaRPr lang="en-US"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r>
              <a:rPr lang="en-AU" dirty="0" smtClean="0"/>
              <a:t>This session we will go through a project lifecycle and let you in on the information you need to know as fellow developers.</a:t>
            </a:r>
          </a:p>
          <a:p>
            <a:pPr eaLnBrk="1" hangingPunct="1"/>
            <a:r>
              <a:rPr lang="en-AU" dirty="0" smtClean="0"/>
              <a:t>When building a project, accessibility has to be included from the start. It isn’t something you can tack on at the end.</a:t>
            </a:r>
          </a:p>
          <a:p>
            <a:pPr eaLnBrk="1" hangingPunct="1"/>
            <a:endParaRPr lang="en-AU" dirty="0" smtClean="0"/>
          </a:p>
          <a:p>
            <a:pPr eaLnBrk="1" hangingPunct="1"/>
            <a:r>
              <a:rPr lang="en-AU" dirty="0" smtClean="0"/>
              <a:t>This talk will contain a lot of my lesson’s learnt so hopefully many more people can learn from my hours in front of a computer screen. </a:t>
            </a:r>
          </a:p>
          <a:p>
            <a:pPr eaLnBrk="1" hangingPunct="1"/>
            <a:r>
              <a:rPr lang="en-AU" dirty="0" smtClean="0"/>
              <a:t>I also hope to inspire you to build projects that cater for your audience members who can’t use the computer as we do and share your experiences so that many more people are inspired to do the same.</a:t>
            </a:r>
          </a:p>
          <a:p>
            <a:pPr eaLnBrk="1" hangingPunct="1"/>
            <a:endParaRPr lang="en-AU" dirty="0" smtClean="0"/>
          </a:p>
          <a:p>
            <a:pPr eaLnBrk="1" hangingPunct="1"/>
            <a:r>
              <a:rPr lang="en-AU" dirty="0" smtClean="0"/>
              <a:t>I’m going to talk in relation to Australian laws and guidelines to keep it relevant and on time.</a:t>
            </a:r>
            <a:endParaRPr lang="en-US" dirty="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FAB36B31-6936-4C24-A3A5-7F4D98986E5F}" type="slidenum">
              <a:rPr lang="en-US" smtClean="0"/>
              <a:pPr/>
              <a:t>30</a:t>
            </a:fld>
            <a:endParaRPr lang="en-US" smtClean="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r>
              <a:rPr lang="en-AU" dirty="0" err="1" smtClean="0"/>
              <a:t>Autolabelling</a:t>
            </a:r>
            <a:r>
              <a:rPr lang="en-AU" dirty="0" smtClean="0"/>
              <a:t> </a:t>
            </a:r>
            <a:r>
              <a:rPr lang="en-AU" dirty="0" smtClean="0"/>
              <a:t>-</a:t>
            </a:r>
            <a:r>
              <a:rPr lang="en-AU" baseline="0" dirty="0" smtClean="0"/>
              <a:t> </a:t>
            </a:r>
            <a:r>
              <a:rPr lang="en-GB" dirty="0" smtClean="0"/>
              <a:t>If true, disables the Flash Player default auto-</a:t>
            </a:r>
            <a:r>
              <a:rPr lang="en-GB" dirty="0" err="1" smtClean="0"/>
              <a:t>labeling</a:t>
            </a:r>
            <a:r>
              <a:rPr lang="en-GB" dirty="0" smtClean="0"/>
              <a:t> system. Auto-</a:t>
            </a:r>
            <a:r>
              <a:rPr lang="en-GB" dirty="0" err="1" smtClean="0"/>
              <a:t>labeling</a:t>
            </a:r>
            <a:r>
              <a:rPr lang="en-GB" dirty="0" smtClean="0"/>
              <a:t> causes text objects inside buttons to be treated as button names, and text objects near text fields to be treated as text field names. The default is false. Applies only to whole SWF files. </a:t>
            </a:r>
          </a:p>
          <a:p>
            <a:r>
              <a:rPr lang="en-GB" dirty="0" smtClean="0"/>
              <a:t>The </a:t>
            </a:r>
            <a:r>
              <a:rPr lang="en-GB" dirty="0" err="1" smtClean="0"/>
              <a:t>noAutoLabeling</a:t>
            </a:r>
            <a:r>
              <a:rPr lang="en-GB" dirty="0" smtClean="0"/>
              <a:t> property value is ignored unless you specify it before the first time an accessibility aid examines your SWF file. If you plan to set </a:t>
            </a:r>
            <a:r>
              <a:rPr lang="en-GB" dirty="0" err="1" smtClean="0"/>
              <a:t>noAutoLabeling</a:t>
            </a:r>
            <a:r>
              <a:rPr lang="en-GB" dirty="0" smtClean="0"/>
              <a:t> to true, you should do so as early as possible in your code.</a:t>
            </a:r>
          </a:p>
          <a:p>
            <a:pPr eaLnBrk="1" hangingPunct="1"/>
            <a:endParaRPr lang="en-AU" dirty="0" smtClean="0"/>
          </a:p>
          <a:p>
            <a:pPr eaLnBrk="1" hangingPunct="1"/>
            <a:r>
              <a:rPr lang="en-AU" dirty="0" smtClean="0"/>
              <a:t>Force simple hides children</a:t>
            </a:r>
            <a:r>
              <a:rPr lang="en-AU" baseline="0" dirty="0" smtClean="0"/>
              <a:t> from the assistive technology</a:t>
            </a:r>
            <a:endParaRPr lang="en-US" dirty="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64DC95E2-3762-469A-824F-F7115E6A0645}" type="slidenum">
              <a:rPr lang="en-US" smtClean="0"/>
              <a:pPr/>
              <a:t>31</a:t>
            </a:fld>
            <a:endParaRPr lang="en-US" smtClean="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6068080B-4604-45EA-AF6B-D3D4E85F624A}" type="slidenum">
              <a:rPr lang="en-US" smtClean="0"/>
              <a:pPr/>
              <a:t>32</a:t>
            </a:fld>
            <a:endParaRPr lang="en-US"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r>
              <a:rPr lang="en-US" smtClean="0"/>
              <a:t>http://livedocs.adobe.com/flex/3/html/help.html?content=accessible_5.html</a:t>
            </a:r>
          </a:p>
          <a:p>
            <a:pPr eaLnBrk="1" hangingPunct="1"/>
            <a:endParaRPr lang="en-US" smtClean="0"/>
          </a:p>
          <a:p>
            <a:pPr eaLnBrk="1" hangingPunct="1"/>
            <a:r>
              <a:rPr lang="en-US" smtClean="0"/>
              <a:t>Split these up</a:t>
            </a:r>
          </a:p>
          <a:p>
            <a:pPr eaLnBrk="1" hangingPunct="1"/>
            <a:r>
              <a:rPr lang="en-US" smtClean="0"/>
              <a:t>Go through the tests for each and where there are bugs – eg when a component is in edible mode instead of default</a:t>
            </a:r>
          </a:p>
          <a:p>
            <a:pPr eaLnBrk="1" hangingPunct="1"/>
            <a:r>
              <a:rPr lang="en-US" smtClean="0"/>
              <a:t>Compare their behaviour from what is expected in the 3 different screenreaders and browsers</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6068080B-4604-45EA-AF6B-D3D4E85F624A}" type="slidenum">
              <a:rPr lang="en-US" smtClean="0"/>
              <a:pPr/>
              <a:t>33</a:t>
            </a:fld>
            <a:endParaRPr lang="en-US"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64DC95E2-3762-469A-824F-F7115E6A0645}" type="slidenum">
              <a:rPr lang="en-US" smtClean="0"/>
              <a:pPr/>
              <a:t>34</a:t>
            </a:fld>
            <a:endParaRPr lang="en-US" smtClean="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r>
              <a:rPr lang="en-AU" dirty="0" smtClean="0"/>
              <a:t>Useful</a:t>
            </a:r>
            <a:r>
              <a:rPr lang="en-AU" baseline="0" dirty="0" smtClean="0"/>
              <a:t> for visual indicators – be careful as not all people using </a:t>
            </a:r>
            <a:r>
              <a:rPr lang="en-AU" baseline="0" dirty="0" err="1" smtClean="0"/>
              <a:t>screenreaders</a:t>
            </a:r>
            <a:r>
              <a:rPr lang="en-AU" baseline="0" dirty="0" smtClean="0"/>
              <a:t> are completely </a:t>
            </a:r>
            <a:r>
              <a:rPr lang="en-AU" baseline="0" dirty="0" smtClean="0"/>
              <a:t>blind</a:t>
            </a:r>
          </a:p>
          <a:p>
            <a:pPr eaLnBrk="1" hangingPunct="1"/>
            <a:endParaRPr lang="en-AU" baseline="0"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AU" dirty="0" smtClean="0"/>
              <a:t>Set</a:t>
            </a:r>
            <a:r>
              <a:rPr lang="en-AU" baseline="0" dirty="0" smtClean="0"/>
              <a:t> the form heading accessibility name to “ “ not just “” if you don’t want it to read.</a:t>
            </a:r>
            <a:endParaRPr lang="en-US" dirty="0" smtClean="0"/>
          </a:p>
          <a:p>
            <a:pPr eaLnBrk="1" hangingPunct="1"/>
            <a:endParaRPr lang="en-US" dirty="0"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685D914B-51A0-44F5-8C5B-233748890BBD}" type="slidenum">
              <a:rPr lang="en-US" smtClean="0"/>
              <a:pPr/>
              <a:t>35</a:t>
            </a:fld>
            <a:endParaRPr lang="en-US"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685D914B-51A0-44F5-8C5B-233748890BBD}" type="slidenum">
              <a:rPr lang="en-US" smtClean="0"/>
              <a:pPr/>
              <a:t>36</a:t>
            </a:fld>
            <a:endParaRPr lang="en-US"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r>
              <a:rPr lang="en-US" smtClean="0"/>
              <a:t>Config file</a:t>
            </a:r>
          </a:p>
          <a:p>
            <a:pPr eaLnBrk="1" hangingPunct="1"/>
            <a:r>
              <a:rPr lang="en-US" smtClean="0"/>
              <a:t>Tick box for flash develop</a:t>
            </a:r>
          </a:p>
          <a:p>
            <a:pPr eaLnBrk="1" hangingPunct="1"/>
            <a:r>
              <a:rPr lang="en-US" smtClean="0"/>
              <a:t>Command line</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E6690A0E-F427-4D24-9790-9EC30EC70E9B}" type="slidenum">
              <a:rPr lang="en-US" smtClean="0"/>
              <a:pPr/>
              <a:t>37</a:t>
            </a:fld>
            <a:endParaRPr lang="en-US" smtClean="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r>
              <a:rPr lang="en-US" smtClean="0"/>
              <a:t>http://blogs.adobe.com/accessibility/assets/flex_accessibility_webmaniacs2008.pdf</a:t>
            </a:r>
          </a:p>
          <a:p>
            <a:pPr eaLnBrk="1" hangingPunct="1"/>
            <a:endParaRPr lang="en-US" smtClean="0"/>
          </a:p>
          <a:p>
            <a:pPr eaLnBrk="1" hangingPunct="1"/>
            <a:r>
              <a:rPr lang="en-US" smtClean="0"/>
              <a:t>How to enter/leave – how the components read differently</a:t>
            </a:r>
          </a:p>
          <a:p>
            <a:pPr eaLnBrk="1" hangingPunct="1"/>
            <a:r>
              <a:rPr lang="en-US" smtClean="0"/>
              <a:t>Free screen readers and forms mode</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B7D0B753-4C66-4275-9EB1-55004B044CD9}" type="slidenum">
              <a:rPr lang="en-US" smtClean="0"/>
              <a:pPr/>
              <a:t>38</a:t>
            </a:fld>
            <a:endParaRPr lang="en-US" smtClean="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pPr eaLnBrk="1" hangingPunct="1"/>
            <a:r>
              <a:rPr lang="en-AU" smtClean="0"/>
              <a:t>Inspect32 </a:t>
            </a:r>
          </a:p>
          <a:p>
            <a:pPr eaLnBrk="1" hangingPunct="1"/>
            <a:r>
              <a:rPr lang="en-AU" b="1" smtClean="0"/>
              <a:t>Accessibility Tools Framework (ACTF)</a:t>
            </a:r>
          </a:p>
          <a:p>
            <a:pPr eaLnBrk="1" hangingPunct="1"/>
            <a:r>
              <a:rPr lang="en-AU" smtClean="0"/>
              <a:t>http://www.eclipse.org/actf/</a:t>
            </a:r>
          </a:p>
          <a:p>
            <a:pPr eaLnBrk="1" hangingPunct="1"/>
            <a:endParaRPr lang="en-AU" smtClean="0"/>
          </a:p>
          <a:p>
            <a:pPr eaLnBrk="1" hangingPunct="1"/>
            <a:r>
              <a:rPr lang="en-AU" smtClean="0"/>
              <a:t>Note that NVDA and flash builder seem to have issues running together</a:t>
            </a:r>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182F1FC7-8D0A-4A2F-B02E-F51DC5A5578B}" type="slidenum">
              <a:rPr lang="en-US" smtClean="0"/>
              <a:pPr/>
              <a:t>39</a:t>
            </a:fld>
            <a:endParaRPr lang="en-US" smtClean="0"/>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p:spPr>
        <p:txBody>
          <a:bodyPr/>
          <a:lstStyle/>
          <a:p>
            <a:pPr eaLnBrk="1" hangingPunct="1"/>
            <a:r>
              <a:rPr lang="en-US" smtClean="0"/>
              <a:t>Coming soon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4D746136-684C-4DDC-BDAE-3EDAAA6D3FE9}" type="slidenum">
              <a:rPr lang="en-US" smtClean="0"/>
              <a:pPr/>
              <a:t>4</a:t>
            </a:fld>
            <a:endParaRPr lang="en-US"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r>
              <a:rPr lang="en-AU" smtClean="0"/>
              <a:t>We usually have three types of projects through the studio</a:t>
            </a:r>
          </a:p>
          <a:p>
            <a:pPr eaLnBrk="1" hangingPunct="1"/>
            <a:endParaRPr lang="en-AU" smtClean="0"/>
          </a:p>
          <a:p>
            <a:pPr eaLnBrk="1" hangingPunct="1"/>
            <a:r>
              <a:rPr lang="en-AU" smtClean="0"/>
              <a:t>Our first client is usually government or Big business who are aware that what the produce online has to be accessible. </a:t>
            </a:r>
          </a:p>
          <a:p>
            <a:pPr eaLnBrk="1" hangingPunct="1">
              <a:buFontTx/>
              <a:buChar char="-"/>
            </a:pPr>
            <a:r>
              <a:rPr lang="en-AU" smtClean="0"/>
              <a:t>Don’t know what this means or how to achieve it</a:t>
            </a:r>
          </a:p>
          <a:p>
            <a:pPr eaLnBrk="1" hangingPunct="1">
              <a:buFontTx/>
              <a:buChar char="-"/>
            </a:pPr>
            <a:r>
              <a:rPr lang="en-AU" smtClean="0"/>
              <a:t>Your challenge here is to declare exactly how you are going to produce accessibility.</a:t>
            </a:r>
          </a:p>
          <a:p>
            <a:pPr eaLnBrk="1" hangingPunct="1">
              <a:buFontTx/>
              <a:buChar char="-"/>
            </a:pPr>
            <a:r>
              <a:rPr lang="en-AU" smtClean="0"/>
              <a:t>Big myth that flash can’t be accessible – you don’t want their layers getting involved later</a:t>
            </a:r>
          </a:p>
          <a:p>
            <a:pPr eaLnBrk="1" hangingPunct="1">
              <a:buFontTx/>
              <a:buChar char="-"/>
            </a:pPr>
            <a:endParaRPr lang="en-AU" smtClean="0"/>
          </a:p>
          <a:p>
            <a:pPr eaLnBrk="1" hangingPunct="1">
              <a:buFontTx/>
              <a:buChar char="-"/>
            </a:pPr>
            <a:r>
              <a:rPr lang="en-AU" smtClean="0"/>
              <a:t>The second client is producing online content</a:t>
            </a:r>
          </a:p>
          <a:p>
            <a:pPr eaLnBrk="1" hangingPunct="1">
              <a:buFontTx/>
              <a:buChar char="-"/>
            </a:pPr>
            <a:r>
              <a:rPr lang="en-AU" smtClean="0"/>
              <a:t>Your challenge here is to educate them and still build accessibility in within the budget</a:t>
            </a:r>
          </a:p>
          <a:p>
            <a:pPr eaLnBrk="1" hangingPunct="1">
              <a:buFontTx/>
              <a:buChar char="-"/>
            </a:pPr>
            <a:endParaRPr lang="en-AU" smtClean="0"/>
          </a:p>
          <a:p>
            <a:pPr eaLnBrk="1" hangingPunct="1">
              <a:buFontTx/>
              <a:buChar char="-"/>
            </a:pPr>
            <a:r>
              <a:rPr lang="en-AU" smtClean="0"/>
              <a:t>Third client</a:t>
            </a:r>
          </a:p>
          <a:p>
            <a:pPr eaLnBrk="1" hangingPunct="1">
              <a:buFontTx/>
              <a:buChar char="-"/>
            </a:pPr>
            <a:r>
              <a:rPr lang="en-AU" smtClean="0"/>
              <a:t>Has an alternative accessible solution or not providing a service/product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25C47041-C3E1-4652-95EE-5311C25F9C80}" type="slidenum">
              <a:rPr lang="en-US" smtClean="0"/>
              <a:pPr/>
              <a:t>5</a:t>
            </a:fld>
            <a:endParaRPr lang="en-US" smtClean="0"/>
          </a:p>
        </p:txBody>
      </p:sp>
      <p:sp>
        <p:nvSpPr>
          <p:cNvPr id="47107"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ln/>
        </p:spPr>
        <p:txBody>
          <a:bodyPr/>
          <a:lstStyle/>
          <a:p>
            <a:pPr eaLnBrk="1" hangingPunct="1">
              <a:defRPr/>
            </a:pPr>
            <a:r>
              <a:rPr lang="en-AU" dirty="0" smtClean="0"/>
              <a:t>So why do we have to be accessible?</a:t>
            </a:r>
          </a:p>
          <a:p>
            <a:pPr eaLnBrk="1" hangingPunct="1">
              <a:defRPr/>
            </a:pPr>
            <a:r>
              <a:rPr lang="en-AU" kern="0" dirty="0" smtClean="0">
                <a:latin typeface="Humanst521 Cn BT" pitchFamily="34" charset="0"/>
              </a:rPr>
              <a:t>There is nothing dictating how or what you have to produce, the law says you can’t discriminate.</a:t>
            </a:r>
            <a:endParaRPr lang="en-US" kern="0" dirty="0" smtClean="0">
              <a:latin typeface="Humanst521 Cn BT" pitchFamily="34" charset="0"/>
            </a:endParaRPr>
          </a:p>
          <a:p>
            <a:pPr eaLnBrk="1" hangingPunct="1">
              <a:defRPr/>
            </a:pPr>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8BE42C45-54DE-44B2-81DB-E3885B82483C}" type="slidenum">
              <a:rPr lang="en-US" smtClean="0"/>
              <a:pPr/>
              <a:t>6</a:t>
            </a:fld>
            <a:endParaRPr lang="en-US"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r>
              <a:rPr lang="en-US" b="1" smtClean="0">
                <a:latin typeface="Humanst521 Cn BT" pitchFamily="34" charset="0"/>
              </a:rPr>
              <a:t>“</a:t>
            </a:r>
            <a:r>
              <a:rPr lang="en-AU" smtClean="0"/>
              <a:t>Web accessibility means that people with disabilities can perceive, understand, navigate, and interact with the Web, and that they can contribute to the Web.”</a:t>
            </a:r>
          </a:p>
          <a:p>
            <a:pPr eaLnBrk="1" hangingPunct="1"/>
            <a:r>
              <a:rPr lang="en-US" smtClean="0"/>
              <a:t>http://www.w3.org/WAI/intro/accessibility.php</a:t>
            </a:r>
          </a:p>
          <a:p>
            <a:pPr eaLnBrk="1" hangingPunct="1"/>
            <a:endParaRPr lang="en-US" smtClean="0"/>
          </a:p>
          <a:p>
            <a:pPr eaLnBrk="1" hangingPunct="1"/>
            <a:r>
              <a:rPr lang="en-US" smtClean="0"/>
              <a:t>Each group need to think about at every stage of your process</a:t>
            </a:r>
          </a:p>
          <a:p>
            <a:pPr eaLnBrk="1" hangingPunct="1"/>
            <a:r>
              <a:rPr lang="en-US" smtClean="0"/>
              <a:t>The key point is that you don’t discriminate</a:t>
            </a:r>
          </a:p>
          <a:p>
            <a:pPr eaLnBrk="1" hangingPunct="1"/>
            <a:endParaRPr lang="en-AU" smtClean="0"/>
          </a:p>
          <a:p>
            <a:pPr eaLnBrk="1" hangingPunct="1"/>
            <a:r>
              <a:rPr lang="en-AU" smtClean="0"/>
              <a:t>If you think this audience is small, think about how the Australian population is getting a lot older. Think about what would happen if you lost your sight or your hearing.</a:t>
            </a:r>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5E394CAD-6793-44F9-8357-BF653CA59FA7}" type="slidenum">
              <a:rPr lang="en-US" smtClean="0"/>
              <a:pPr/>
              <a:t>7</a:t>
            </a:fld>
            <a:endParaRPr lang="en-US"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r>
              <a:rPr lang="en-AU" smtClean="0"/>
              <a:t>THIS IS THE MOST CRITICAL PART </a:t>
            </a:r>
            <a:r>
              <a:rPr lang="en-AU" smtClean="0">
                <a:hlinkClick r:id="rId3"/>
              </a:rPr>
              <a:t>–</a:t>
            </a:r>
            <a:r>
              <a:rPr lang="en-AU" smtClean="0"/>
              <a:t> </a:t>
            </a:r>
          </a:p>
          <a:p>
            <a:pPr eaLnBrk="1" hangingPunct="1"/>
            <a:r>
              <a:rPr lang="en-AU" smtClean="0">
                <a:hlinkClick r:id="rId3"/>
              </a:rPr>
              <a:t>Why because their legal department will come and annoy you</a:t>
            </a:r>
          </a:p>
          <a:p>
            <a:pPr eaLnBrk="1" hangingPunct="1"/>
            <a:endParaRPr lang="en-AU" smtClean="0">
              <a:hlinkClick r:id="rId3"/>
            </a:endParaRPr>
          </a:p>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0B12661E-F33D-4C37-A401-C457BE0258E0}" type="slidenum">
              <a:rPr lang="en-US" smtClean="0"/>
              <a:pPr/>
              <a:t>8</a:t>
            </a:fld>
            <a:endParaRPr lang="en-US"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r>
              <a:rPr lang="en-AU" smtClean="0">
                <a:hlinkClick r:id="rId3"/>
              </a:rPr>
              <a:t>Australian Government endorses WCAG 2.0</a:t>
            </a:r>
            <a:endParaRPr lang="en-AU" smtClean="0"/>
          </a:p>
          <a:p>
            <a:pPr eaLnBrk="1" hangingPunct="1"/>
            <a:r>
              <a:rPr lang="en-AU" smtClean="0"/>
              <a:t>http://www.financeminister.gov.au/media/2010/mr_052010_joint.html</a:t>
            </a:r>
          </a:p>
          <a:p>
            <a:pPr eaLnBrk="1" hangingPunct="1"/>
            <a:endParaRPr lang="en-AU" smtClean="0">
              <a:latin typeface="Humanst521 Cn BT" pitchFamily="34" charset="0"/>
            </a:endParaRPr>
          </a:p>
          <a:p>
            <a:pPr eaLnBrk="1" hangingPunct="1"/>
            <a:endParaRPr lang="en-AU" smtClean="0">
              <a:latin typeface="Humanst521 Cn BT" pitchFamily="34" charset="0"/>
            </a:endParaRPr>
          </a:p>
          <a:p>
            <a:pPr eaLnBrk="1" hangingPunct="1"/>
            <a:r>
              <a:rPr lang="en-AU" smtClean="0">
                <a:latin typeface="Humanst521 Cn BT" pitchFamily="34" charset="0"/>
              </a:rPr>
              <a:t>Discuss defining an accessible technology from the guidelines</a:t>
            </a:r>
          </a:p>
          <a:p>
            <a:pPr eaLnBrk="1" hangingPunct="1"/>
            <a:r>
              <a:rPr lang="en-US" smtClean="0"/>
              <a:t>With free screen reader thunder and specific keyboard/js workarounds you can match the “how to define an accessible technology”</a:t>
            </a:r>
          </a:p>
          <a:p>
            <a:pPr eaLnBrk="1" hangingPunct="1"/>
            <a:endParaRPr lang="en-AU" smtClean="0"/>
          </a:p>
          <a:p>
            <a:pPr eaLnBrk="1" hangingPunct="1"/>
            <a:r>
              <a:rPr lang="en-US" smtClean="0"/>
              <a:t>The guidelines let you define what technology is “required” for the site to work. As long as that technology is not more expensive than what someone without disabilities would have to pay.</a:t>
            </a:r>
          </a:p>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F9492D6C-BFDA-44CD-B6DB-547C91BE073D}" type="slidenum">
              <a:rPr lang="en-US" smtClean="0"/>
              <a:pPr/>
              <a:t>9</a:t>
            </a:fld>
            <a:endParaRPr lang="en-US"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r>
              <a:rPr lang="en-AU" smtClean="0">
                <a:hlinkClick r:id="rId3"/>
              </a:rPr>
              <a:t>Australian Government endorses WCAG 2.0</a:t>
            </a:r>
            <a:endParaRPr lang="en-AU" smtClean="0"/>
          </a:p>
          <a:p>
            <a:pPr eaLnBrk="1" hangingPunct="1"/>
            <a:r>
              <a:rPr lang="en-AU" smtClean="0"/>
              <a:t>http://www.financeminister.gov.au/media/2010/mr_052010_joint.html</a:t>
            </a:r>
          </a:p>
          <a:p>
            <a:pPr eaLnBrk="1" hangingPunct="1"/>
            <a:endParaRPr lang="en-AU" smtClean="0">
              <a:latin typeface="Humanst521 Cn BT" pitchFamily="34" charset="0"/>
            </a:endParaRPr>
          </a:p>
          <a:p>
            <a:pPr eaLnBrk="1" hangingPunct="1"/>
            <a:endParaRPr lang="en-AU" smtClean="0">
              <a:latin typeface="Humanst521 Cn BT" pitchFamily="34" charset="0"/>
            </a:endParaRPr>
          </a:p>
          <a:p>
            <a:pPr eaLnBrk="1" hangingPunct="1"/>
            <a:r>
              <a:rPr lang="en-AU" smtClean="0">
                <a:latin typeface="Humanst521 Cn BT" pitchFamily="34" charset="0"/>
              </a:rPr>
              <a:t>Discuss defining an accessible technology from the guidelines</a:t>
            </a:r>
          </a:p>
          <a:p>
            <a:pPr eaLnBrk="1" hangingPunct="1"/>
            <a:r>
              <a:rPr lang="en-US" smtClean="0"/>
              <a:t>With free screen reader thunder and specific keyboard/js workarounds you can match the “how to define an accessible technology”</a:t>
            </a:r>
          </a:p>
          <a:p>
            <a:pPr eaLnBrk="1" hangingPunct="1"/>
            <a:endParaRPr lang="en-AU" smtClean="0"/>
          </a:p>
          <a:p>
            <a:pPr eaLnBrk="1" hangingPunct="1"/>
            <a:r>
              <a:rPr lang="en-US" smtClean="0"/>
              <a:t>The guidelines let you define what technology is “required” for the site to work. As long as that technology is not more expensive than what someone without disabilities would have to pay.</a:t>
            </a:r>
          </a:p>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5DF72C9-D952-4B5F-952C-495FBF9D878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C3AEB89-0AF6-44AD-9B04-C9E088B9169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D1B6329-298F-404B-93C8-39204756C87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C504C9F-B4CE-438F-AAA7-E4596862816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02CC4FF-66E0-4E44-A19E-10595C01909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6A78F8-F9F0-4C2D-9030-477075A04F3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997C11A-A62E-46DB-9ABF-3B7DB99225C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8E6385A-A9C3-4764-81F1-6DA42F7D55F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4B5D2B2-1CA3-4E90-BD9F-02342522029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EF2E4B3-D563-412A-A1BB-0D97119CD1B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E74C44E-3AF8-43E9-8D4B-7C051F72747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50C03766-0917-43D0-AC5C-05CC701BE86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www.w3.org/TR/WCAG20/"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www.w3.org/TR/WCAG20/"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www.w3.org/TR/WCAG20/"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7.wmf"/></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image" Target="../media/image7.wmf"/></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image" Target="../media/image7.wmf"/></Relationships>
</file>

<file path=ppt/slides/_rels/slide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hyperlink" Target="http://twitter.com/gobbledygooch"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11188" y="549275"/>
            <a:ext cx="7772400" cy="749300"/>
          </a:xfrm>
          <a:noFill/>
        </p:spPr>
        <p:txBody>
          <a:bodyPr anchor="b"/>
          <a:lstStyle/>
          <a:p>
            <a:pPr algn="l" eaLnBrk="1" hangingPunct="1"/>
            <a:r>
              <a:rPr lang="en-US" sz="4000" b="1" smtClean="0">
                <a:solidFill>
                  <a:schemeClr val="bg1"/>
                </a:solidFill>
                <a:latin typeface="Humanst521 Cn BT" pitchFamily="34" charset="0"/>
              </a:rPr>
              <a:t>Accessibility in Flex </a:t>
            </a:r>
            <a:r>
              <a:rPr lang="en-US" sz="1400" b="1" smtClean="0">
                <a:solidFill>
                  <a:schemeClr val="bg1"/>
                </a:solidFill>
                <a:latin typeface="Humanst521 Cn BT" pitchFamily="34" charset="0"/>
              </a:rPr>
              <a:t>(and the flash platform)</a:t>
            </a:r>
          </a:p>
        </p:txBody>
      </p:sp>
      <p:sp>
        <p:nvSpPr>
          <p:cNvPr id="2051" name="Rectangle 3"/>
          <p:cNvSpPr>
            <a:spLocks noGrp="1" noChangeArrowheads="1"/>
          </p:cNvSpPr>
          <p:nvPr>
            <p:ph type="subTitle" idx="1"/>
          </p:nvPr>
        </p:nvSpPr>
        <p:spPr>
          <a:xfrm>
            <a:off x="619125" y="1171575"/>
            <a:ext cx="6400800" cy="1752600"/>
          </a:xfrm>
        </p:spPr>
        <p:txBody>
          <a:bodyPr/>
          <a:lstStyle/>
          <a:p>
            <a:pPr algn="l" eaLnBrk="1" hangingPunct="1"/>
            <a:r>
              <a:rPr lang="en-US" smtClean="0">
                <a:solidFill>
                  <a:srgbClr val="C0C0C0"/>
                </a:solidFill>
                <a:latin typeface="Humanst521 Cn BT" pitchFamily="34" charset="0"/>
              </a:rPr>
              <a:t>A developer’s journey</a:t>
            </a:r>
          </a:p>
          <a:p>
            <a:pPr algn="l" eaLnBrk="1" hangingPunct="1"/>
            <a:endParaRPr lang="en-US" smtClean="0">
              <a:solidFill>
                <a:srgbClr val="C0C0C0"/>
              </a:solidFill>
              <a:latin typeface="Humanst521 Cn BT" pitchFamily="34" charset="0"/>
            </a:endParaRPr>
          </a:p>
          <a:p>
            <a:pPr algn="l" eaLnBrk="1" hangingPunct="1"/>
            <a:r>
              <a:rPr lang="en-US" smtClean="0">
                <a:solidFill>
                  <a:srgbClr val="C0C0C0"/>
                </a:solidFill>
                <a:latin typeface="Humanst521 Cn BT" pitchFamily="34" charset="0"/>
              </a:rPr>
              <a:t>Carly Gooch</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lgn="l" eaLnBrk="1" hangingPunct="1"/>
            <a:r>
              <a:rPr lang="en-US" b="1" smtClean="0">
                <a:latin typeface="Humanst521 Cn BT" pitchFamily="34" charset="0"/>
              </a:rPr>
              <a:t>Example criteria – level A</a:t>
            </a:r>
          </a:p>
        </p:txBody>
      </p:sp>
      <p:sp>
        <p:nvSpPr>
          <p:cNvPr id="12291" name="Rectangle 3"/>
          <p:cNvSpPr>
            <a:spLocks noGrp="1" noChangeArrowheads="1"/>
          </p:cNvSpPr>
          <p:nvPr>
            <p:ph type="body" idx="1"/>
          </p:nvPr>
        </p:nvSpPr>
        <p:spPr/>
        <p:txBody>
          <a:bodyPr/>
          <a:lstStyle/>
          <a:p>
            <a:r>
              <a:rPr lang="en-GB" sz="2800" b="1" smtClean="0"/>
              <a:t>1.4.1 Use of Color:</a:t>
            </a:r>
            <a:r>
              <a:rPr lang="en-GB" sz="2800" smtClean="0"/>
              <a:t> Color is not used as the only visual means of conveying information, indicating an action, prompting a response, or distinguishing a visual element. (Level A) </a:t>
            </a:r>
          </a:p>
          <a:p>
            <a:r>
              <a:rPr lang="en-GB" sz="2000" i="1" smtClean="0"/>
              <a:t>Note: </a:t>
            </a:r>
            <a:r>
              <a:rPr lang="en-GB" sz="2000" smtClean="0"/>
              <a:t>This success criterion addresses color perception specifically. Other forms of perception are covered in </a:t>
            </a:r>
            <a:r>
              <a:rPr lang="en-GB" sz="2000" smtClean="0">
                <a:hlinkClick r:id="rId4"/>
              </a:rPr>
              <a:t>Guideline 1.3</a:t>
            </a:r>
            <a:r>
              <a:rPr lang="en-GB" sz="2000" smtClean="0"/>
              <a:t> including programmatic access to color and other visual presentation coding.</a:t>
            </a:r>
          </a:p>
          <a:p>
            <a:pPr eaLnBrk="1" hangingPunct="1"/>
            <a:endParaRPr lang="en-GB" sz="2800" b="1" smtClean="0"/>
          </a:p>
          <a:p>
            <a:pPr eaLnBrk="1" hangingPunct="1">
              <a:buFontTx/>
              <a:buNone/>
            </a:pPr>
            <a:endParaRPr lang="en-US" sz="2800" smtClean="0">
              <a:latin typeface="Humanst521 Cn BT" pitchFamily="34" charset="0"/>
            </a:endParaRPr>
          </a:p>
          <a:p>
            <a:pPr eaLnBrk="1" hangingPunct="1"/>
            <a:endParaRPr lang="en-US" sz="2800" smtClean="0">
              <a:latin typeface="Humanst521 Cn BT" pitchFamily="34" charset="0"/>
            </a:endParaRPr>
          </a:p>
        </p:txBody>
      </p:sp>
      <p:sp>
        <p:nvSpPr>
          <p:cNvPr id="4" name="TextBox 3"/>
          <p:cNvSpPr txBox="1"/>
          <p:nvPr/>
        </p:nvSpPr>
        <p:spPr>
          <a:xfrm>
            <a:off x="0" y="0"/>
            <a:ext cx="1285884" cy="369332"/>
          </a:xfrm>
          <a:prstGeom prst="rect">
            <a:avLst/>
          </a:prstGeom>
          <a:noFill/>
        </p:spPr>
        <p:txBody>
          <a:bodyPr wrap="square" rtlCol="0">
            <a:spAutoFit/>
          </a:bodyPr>
          <a:lstStyle/>
          <a:p>
            <a:r>
              <a:rPr lang="en-AU" i="1" dirty="0" smtClean="0">
                <a:latin typeface="Humanst521 Cn BT"/>
              </a:rPr>
              <a:t>Proposal:</a:t>
            </a:r>
            <a:endParaRPr lang="en-US" i="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l" eaLnBrk="1" hangingPunct="1"/>
            <a:r>
              <a:rPr lang="en-US" b="1" smtClean="0">
                <a:latin typeface="Humanst521 Cn BT" pitchFamily="34" charset="0"/>
              </a:rPr>
              <a:t>Example criteria – Level AA</a:t>
            </a:r>
          </a:p>
        </p:txBody>
      </p:sp>
      <p:sp>
        <p:nvSpPr>
          <p:cNvPr id="13315" name="Rectangle 3"/>
          <p:cNvSpPr>
            <a:spLocks noGrp="1" noChangeArrowheads="1"/>
          </p:cNvSpPr>
          <p:nvPr>
            <p:ph type="body" idx="1"/>
          </p:nvPr>
        </p:nvSpPr>
        <p:spPr/>
        <p:txBody>
          <a:bodyPr/>
          <a:lstStyle/>
          <a:p>
            <a:pPr eaLnBrk="1" hangingPunct="1"/>
            <a:r>
              <a:rPr lang="en-GB" sz="2800" b="1" smtClean="0"/>
              <a:t>1.4.4 Resize text:</a:t>
            </a:r>
            <a:r>
              <a:rPr lang="en-GB" sz="2800" smtClean="0"/>
              <a:t> Except for </a:t>
            </a:r>
            <a:r>
              <a:rPr lang="en-GB" sz="2800" smtClean="0">
                <a:hlinkClick r:id="rId4" tooltip="definition: captions"/>
              </a:rPr>
              <a:t>captions</a:t>
            </a:r>
            <a:r>
              <a:rPr lang="en-GB" sz="2800" smtClean="0"/>
              <a:t> and </a:t>
            </a:r>
            <a:r>
              <a:rPr lang="en-GB" sz="2800" smtClean="0">
                <a:hlinkClick r:id="rId4" tooltip="definition: image of text"/>
              </a:rPr>
              <a:t>images of text</a:t>
            </a:r>
            <a:r>
              <a:rPr lang="en-GB" sz="2800" smtClean="0"/>
              <a:t>, </a:t>
            </a:r>
            <a:r>
              <a:rPr lang="en-GB" sz="2800" smtClean="0">
                <a:hlinkClick r:id="rId4" tooltip="definition: text"/>
              </a:rPr>
              <a:t>text</a:t>
            </a:r>
            <a:r>
              <a:rPr lang="en-GB" sz="2800" smtClean="0"/>
              <a:t> can be resized without </a:t>
            </a:r>
            <a:r>
              <a:rPr lang="en-GB" sz="2800" smtClean="0">
                <a:hlinkClick r:id="rId4" tooltip="definition: assistive technology (as used &#10;in this document)"/>
              </a:rPr>
              <a:t>assistive technology</a:t>
            </a:r>
            <a:r>
              <a:rPr lang="en-GB" sz="2800" smtClean="0"/>
              <a:t> up to 200 percent without loss of content or functionality. (Level AA)</a:t>
            </a:r>
            <a:endParaRPr lang="en-AU" sz="2400" b="1" smtClean="0">
              <a:latin typeface="Humanst521 Cn BT" pitchFamily="34" charset="0"/>
            </a:endParaRPr>
          </a:p>
        </p:txBody>
      </p:sp>
      <p:sp>
        <p:nvSpPr>
          <p:cNvPr id="4" name="TextBox 3"/>
          <p:cNvSpPr txBox="1"/>
          <p:nvPr/>
        </p:nvSpPr>
        <p:spPr>
          <a:xfrm>
            <a:off x="0" y="0"/>
            <a:ext cx="1285884" cy="369332"/>
          </a:xfrm>
          <a:prstGeom prst="rect">
            <a:avLst/>
          </a:prstGeom>
          <a:noFill/>
        </p:spPr>
        <p:txBody>
          <a:bodyPr wrap="square" rtlCol="0">
            <a:spAutoFit/>
          </a:bodyPr>
          <a:lstStyle/>
          <a:p>
            <a:r>
              <a:rPr lang="en-AU" i="1" dirty="0" smtClean="0">
                <a:latin typeface="Humanst521 Cn BT"/>
              </a:rPr>
              <a:t>Proposal:</a:t>
            </a:r>
            <a:endParaRPr lang="en-US" i="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lgn="l" eaLnBrk="1" hangingPunct="1"/>
            <a:r>
              <a:rPr lang="en-US" b="1" smtClean="0">
                <a:latin typeface="Humanst521 Cn BT" pitchFamily="34" charset="0"/>
              </a:rPr>
              <a:t>Example criteria – Level AAA</a:t>
            </a:r>
          </a:p>
        </p:txBody>
      </p:sp>
      <p:sp>
        <p:nvSpPr>
          <p:cNvPr id="14339" name="Rectangle 3"/>
          <p:cNvSpPr>
            <a:spLocks noGrp="1" noChangeArrowheads="1"/>
          </p:cNvSpPr>
          <p:nvPr>
            <p:ph type="body" idx="1"/>
          </p:nvPr>
        </p:nvSpPr>
        <p:spPr/>
        <p:txBody>
          <a:bodyPr/>
          <a:lstStyle/>
          <a:p>
            <a:r>
              <a:rPr lang="en-GB" sz="2800" b="1" smtClean="0"/>
              <a:t>1.4.6 Contrast (Enhanced):</a:t>
            </a:r>
            <a:r>
              <a:rPr lang="en-GB" sz="2800" smtClean="0"/>
              <a:t> The visual presentation of </a:t>
            </a:r>
            <a:r>
              <a:rPr lang="en-GB" sz="2800" smtClean="0">
                <a:hlinkClick r:id="rId4" tooltip="definition: text"/>
              </a:rPr>
              <a:t>text</a:t>
            </a:r>
            <a:r>
              <a:rPr lang="en-GB" sz="2800" smtClean="0"/>
              <a:t> and </a:t>
            </a:r>
            <a:r>
              <a:rPr lang="en-GB" sz="2800" smtClean="0">
                <a:hlinkClick r:id="rId4" tooltip="definition: image of text"/>
              </a:rPr>
              <a:t>images of text</a:t>
            </a:r>
            <a:r>
              <a:rPr lang="en-GB" sz="2800" smtClean="0"/>
              <a:t> has a </a:t>
            </a:r>
            <a:r>
              <a:rPr lang="en-GB" sz="2800" smtClean="0">
                <a:hlinkClick r:id="rId4" tooltip="definition: contrast ratio"/>
              </a:rPr>
              <a:t>contrast ratio</a:t>
            </a:r>
            <a:r>
              <a:rPr lang="en-GB" sz="2800" smtClean="0"/>
              <a:t> of at least 7:1, except for the following: (Level AAA) </a:t>
            </a:r>
          </a:p>
          <a:p>
            <a:endParaRPr lang="en-GB" sz="1800" b="1" smtClean="0"/>
          </a:p>
          <a:p>
            <a:r>
              <a:rPr lang="en-GB" sz="1800" b="1" smtClean="0"/>
              <a:t>Large Text: </a:t>
            </a:r>
            <a:r>
              <a:rPr lang="en-GB" sz="1800" smtClean="0">
                <a:hlinkClick r:id="rId4" tooltip="definition: large scale (text)"/>
              </a:rPr>
              <a:t>Large-scale</a:t>
            </a:r>
            <a:r>
              <a:rPr lang="en-GB" sz="1800" smtClean="0"/>
              <a:t> text and images of large-scale text have a contrast ratio of at least 4.5:1;</a:t>
            </a:r>
          </a:p>
          <a:p>
            <a:r>
              <a:rPr lang="en-GB" sz="1800" b="1" smtClean="0"/>
              <a:t>Incidental: </a:t>
            </a:r>
            <a:r>
              <a:rPr lang="en-GB" sz="1800" smtClean="0"/>
              <a:t>Text or images of text that are part of an inactive </a:t>
            </a:r>
            <a:r>
              <a:rPr lang="en-GB" sz="1800" smtClean="0">
                <a:hlinkClick r:id="rId4" tooltip="definition: user interface component"/>
              </a:rPr>
              <a:t>user interface component</a:t>
            </a:r>
            <a:r>
              <a:rPr lang="en-GB" sz="1800" smtClean="0"/>
              <a:t>, that are </a:t>
            </a:r>
            <a:r>
              <a:rPr lang="en-GB" sz="1800" smtClean="0">
                <a:hlinkClick r:id="rId4" tooltip="definition: pure decoration"/>
              </a:rPr>
              <a:t>pure decoration</a:t>
            </a:r>
            <a:r>
              <a:rPr lang="en-GB" sz="1800" smtClean="0"/>
              <a:t>, that are not visible to anyone, or that are part of a picture that contains significant other visual content, have no contrast requirement.</a:t>
            </a:r>
          </a:p>
          <a:p>
            <a:r>
              <a:rPr lang="en-GB" sz="1800" b="1" smtClean="0"/>
              <a:t>Logotypes: </a:t>
            </a:r>
            <a:r>
              <a:rPr lang="en-GB" sz="1800" smtClean="0"/>
              <a:t>Text that is part of a logo or brand name has no minimum contrast requirement</a:t>
            </a:r>
            <a:r>
              <a:rPr lang="en-GB" sz="2800" smtClean="0"/>
              <a:t>.</a:t>
            </a:r>
          </a:p>
        </p:txBody>
      </p:sp>
      <p:sp>
        <p:nvSpPr>
          <p:cNvPr id="4" name="TextBox 3"/>
          <p:cNvSpPr txBox="1"/>
          <p:nvPr/>
        </p:nvSpPr>
        <p:spPr>
          <a:xfrm>
            <a:off x="0" y="0"/>
            <a:ext cx="1285884" cy="369332"/>
          </a:xfrm>
          <a:prstGeom prst="rect">
            <a:avLst/>
          </a:prstGeom>
          <a:noFill/>
        </p:spPr>
        <p:txBody>
          <a:bodyPr wrap="square" rtlCol="0">
            <a:spAutoFit/>
          </a:bodyPr>
          <a:lstStyle/>
          <a:p>
            <a:r>
              <a:rPr lang="en-AU" i="1" dirty="0" smtClean="0">
                <a:latin typeface="Humanst521 Cn BT"/>
              </a:rPr>
              <a:t>Proposal:</a:t>
            </a:r>
            <a:endParaRPr lang="en-US" i="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lgn="l" eaLnBrk="1" hangingPunct="1"/>
            <a:r>
              <a:rPr lang="en-US" b="1" smtClean="0">
                <a:latin typeface="Humanst521 Cn BT" pitchFamily="34" charset="0"/>
              </a:rPr>
              <a:t>Conformance guidelines</a:t>
            </a:r>
          </a:p>
        </p:txBody>
      </p:sp>
      <p:sp>
        <p:nvSpPr>
          <p:cNvPr id="15363" name="Rectangle 3"/>
          <p:cNvSpPr>
            <a:spLocks noGrp="1" noChangeArrowheads="1"/>
          </p:cNvSpPr>
          <p:nvPr>
            <p:ph type="body" idx="1"/>
          </p:nvPr>
        </p:nvSpPr>
        <p:spPr/>
        <p:txBody>
          <a:bodyPr/>
          <a:lstStyle/>
          <a:p>
            <a:pPr eaLnBrk="1" hangingPunct="1"/>
            <a:r>
              <a:rPr lang="en-AU" sz="2800" dirty="0" smtClean="0">
                <a:latin typeface="Humanst521 Cn BT" pitchFamily="34" charset="0"/>
              </a:rPr>
              <a:t>Requirements for conformance</a:t>
            </a:r>
          </a:p>
          <a:p>
            <a:pPr lvl="1" eaLnBrk="1" hangingPunct="1"/>
            <a:r>
              <a:rPr lang="en-AU" sz="2400" dirty="0" smtClean="0">
                <a:latin typeface="Humanst521 Cn BT" pitchFamily="34" charset="0"/>
              </a:rPr>
              <a:t>Includes conformance </a:t>
            </a:r>
            <a:r>
              <a:rPr lang="en-AU" sz="2400" dirty="0" smtClean="0">
                <a:latin typeface="Humanst521 Cn BT" pitchFamily="34" charset="0"/>
              </a:rPr>
              <a:t>level (A,AA,AAA)</a:t>
            </a:r>
            <a:endParaRPr lang="en-AU" sz="2400" dirty="0" smtClean="0">
              <a:latin typeface="Humanst521 Cn BT" pitchFamily="34" charset="0"/>
            </a:endParaRPr>
          </a:p>
          <a:p>
            <a:pPr eaLnBrk="1" hangingPunct="1"/>
            <a:r>
              <a:rPr lang="en-AU" sz="2800" dirty="0" smtClean="0">
                <a:latin typeface="Humanst521 Cn BT" pitchFamily="34" charset="0"/>
              </a:rPr>
              <a:t>Conformance claims (optional)</a:t>
            </a:r>
          </a:p>
          <a:p>
            <a:pPr lvl="1" eaLnBrk="1" hangingPunct="1"/>
            <a:r>
              <a:rPr lang="en-AU" sz="2400" dirty="0" smtClean="0">
                <a:latin typeface="Humanst521 Cn BT" pitchFamily="34" charset="0"/>
              </a:rPr>
              <a:t>Declaration of how you conform</a:t>
            </a:r>
          </a:p>
          <a:p>
            <a:pPr eaLnBrk="1" hangingPunct="1"/>
            <a:r>
              <a:rPr lang="en-AU" sz="2800" dirty="0" smtClean="0">
                <a:latin typeface="Humanst521 Cn BT" pitchFamily="34" charset="0"/>
              </a:rPr>
              <a:t>What it means to be accessibility supported</a:t>
            </a:r>
          </a:p>
          <a:p>
            <a:pPr lvl="1" eaLnBrk="1" hangingPunct="1"/>
            <a:r>
              <a:rPr lang="en-AU" sz="2400" dirty="0" smtClean="0">
                <a:latin typeface="Humanst521 Cn BT" pitchFamily="34" charset="0"/>
              </a:rPr>
              <a:t>More information in the “understanding accessibility support” section</a:t>
            </a:r>
          </a:p>
          <a:p>
            <a:pPr lvl="1" eaLnBrk="1" hangingPunct="1"/>
            <a:r>
              <a:rPr lang="en-AU" sz="2400" dirty="0" smtClean="0">
                <a:latin typeface="Humanst521 Cn BT" pitchFamily="34" charset="0"/>
              </a:rPr>
              <a:t>Make an accessibility support statement including what technology is required</a:t>
            </a:r>
          </a:p>
          <a:p>
            <a:pPr lvl="1" eaLnBrk="1" hangingPunct="1"/>
            <a:r>
              <a:rPr lang="en-AU" sz="2400" dirty="0" smtClean="0">
                <a:latin typeface="Humanst521 Cn BT" pitchFamily="34" charset="0"/>
              </a:rPr>
              <a:t>Can not cost a person with a disability any more than a person without a disability and is as easy to find and obtain for a person with a disability as it is for a person without disabilities</a:t>
            </a:r>
            <a:endParaRPr lang="en-US" sz="2400" dirty="0" smtClean="0">
              <a:latin typeface="Humanst521 Cn BT" pitchFamily="34" charset="0"/>
            </a:endParaRPr>
          </a:p>
        </p:txBody>
      </p:sp>
      <p:sp>
        <p:nvSpPr>
          <p:cNvPr id="4" name="TextBox 3"/>
          <p:cNvSpPr txBox="1"/>
          <p:nvPr/>
        </p:nvSpPr>
        <p:spPr>
          <a:xfrm>
            <a:off x="0" y="0"/>
            <a:ext cx="1285884" cy="369332"/>
          </a:xfrm>
          <a:prstGeom prst="rect">
            <a:avLst/>
          </a:prstGeom>
          <a:noFill/>
        </p:spPr>
        <p:txBody>
          <a:bodyPr wrap="square" rtlCol="0">
            <a:spAutoFit/>
          </a:bodyPr>
          <a:lstStyle/>
          <a:p>
            <a:r>
              <a:rPr lang="en-AU" i="1" dirty="0" smtClean="0">
                <a:latin typeface="Humanst521 Cn BT"/>
              </a:rPr>
              <a:t>Proposal:</a:t>
            </a:r>
            <a:endParaRPr lang="en-US" i="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7" descr="C:\Users\carly\AppData\Local\Microsoft\Windows\Temporary Internet Files\Content.IE5\IN3C2D8Q\MCj04247980000[1].wmf"/>
          <p:cNvPicPr>
            <a:picLocks noChangeAspect="1" noChangeArrowheads="1"/>
          </p:cNvPicPr>
          <p:nvPr/>
        </p:nvPicPr>
        <p:blipFill>
          <a:blip r:embed="rId3"/>
          <a:srcRect/>
          <a:stretch>
            <a:fillRect/>
          </a:stretch>
        </p:blipFill>
        <p:spPr bwMode="auto">
          <a:xfrm>
            <a:off x="5643563" y="1714500"/>
            <a:ext cx="3071812" cy="2727325"/>
          </a:xfrm>
          <a:prstGeom prst="rect">
            <a:avLst/>
          </a:prstGeom>
          <a:noFill/>
          <a:ln w="9525">
            <a:noFill/>
            <a:miter lim="800000"/>
            <a:headEnd/>
            <a:tailEnd/>
          </a:ln>
        </p:spPr>
      </p:pic>
      <p:sp>
        <p:nvSpPr>
          <p:cNvPr id="16387" name="Rectangle 2"/>
          <p:cNvSpPr>
            <a:spLocks noGrp="1" noChangeArrowheads="1"/>
          </p:cNvSpPr>
          <p:nvPr>
            <p:ph type="title"/>
          </p:nvPr>
        </p:nvSpPr>
        <p:spPr/>
        <p:txBody>
          <a:bodyPr/>
          <a:lstStyle/>
          <a:p>
            <a:pPr algn="l" eaLnBrk="1" hangingPunct="1"/>
            <a:r>
              <a:rPr lang="en-US" b="1" dirty="0" smtClean="0">
                <a:latin typeface="Humanst521 Cn BT" pitchFamily="34" charset="0"/>
              </a:rPr>
              <a:t>The </a:t>
            </a:r>
            <a:r>
              <a:rPr lang="en-US" b="1" dirty="0" smtClean="0">
                <a:latin typeface="Humanst521 Cn BT" pitchFamily="34" charset="0"/>
              </a:rPr>
              <a:t>proposal cont.</a:t>
            </a:r>
            <a:endParaRPr lang="en-US" b="1" dirty="0" smtClean="0">
              <a:latin typeface="Humanst521 Cn BT" pitchFamily="34" charset="0"/>
            </a:endParaRPr>
          </a:p>
        </p:txBody>
      </p:sp>
      <p:sp>
        <p:nvSpPr>
          <p:cNvPr id="16388" name="Rectangle 3"/>
          <p:cNvSpPr>
            <a:spLocks noGrp="1" noChangeArrowheads="1"/>
          </p:cNvSpPr>
          <p:nvPr>
            <p:ph type="body" idx="1"/>
          </p:nvPr>
        </p:nvSpPr>
        <p:spPr>
          <a:xfrm rot="20828763">
            <a:off x="6046788" y="2759075"/>
            <a:ext cx="2438400" cy="1060450"/>
          </a:xfrm>
        </p:spPr>
        <p:txBody>
          <a:bodyPr/>
          <a:lstStyle/>
          <a:p>
            <a:pPr eaLnBrk="1" hangingPunct="1">
              <a:buFontTx/>
              <a:buNone/>
            </a:pPr>
            <a:r>
              <a:rPr lang="en-US" sz="2800" b="1" smtClean="0">
                <a:latin typeface="Humanst521 Cn BT" pitchFamily="34" charset="0"/>
              </a:rPr>
              <a:t>Be careful what you promise</a:t>
            </a:r>
            <a:endParaRPr lang="en-US" sz="2800" smtClean="0">
              <a:latin typeface="Humanst521 Cn BT" pitchFamily="34" charset="0"/>
            </a:endParaRPr>
          </a:p>
        </p:txBody>
      </p:sp>
      <p:sp>
        <p:nvSpPr>
          <p:cNvPr id="5" name="Rectangle 3"/>
          <p:cNvSpPr txBox="1">
            <a:spLocks noChangeArrowheads="1"/>
          </p:cNvSpPr>
          <p:nvPr/>
        </p:nvSpPr>
        <p:spPr bwMode="auto">
          <a:xfrm>
            <a:off x="457200" y="1600200"/>
            <a:ext cx="4757738" cy="4525963"/>
          </a:xfrm>
          <a:prstGeom prst="rect">
            <a:avLst/>
          </a:prstGeom>
          <a:noFill/>
          <a:ln w="9525">
            <a:noFill/>
            <a:miter lim="800000"/>
            <a:headEnd/>
            <a:tailEnd/>
          </a:ln>
        </p:spPr>
        <p:txBody>
          <a:bodyPr/>
          <a:lstStyle/>
          <a:p>
            <a:pPr marL="342900" indent="-342900">
              <a:spcBef>
                <a:spcPct val="20000"/>
              </a:spcBef>
              <a:defRPr/>
            </a:pPr>
            <a:r>
              <a:rPr lang="en-GB" sz="3200" b="1" dirty="0">
                <a:latin typeface="Humanst521 Cn BT" pitchFamily="34" charset="0"/>
              </a:rPr>
              <a:t>Is flash accessible?</a:t>
            </a:r>
          </a:p>
          <a:p>
            <a:pPr marL="342900" indent="-342900">
              <a:spcBef>
                <a:spcPct val="20000"/>
              </a:spcBef>
              <a:buFontTx/>
              <a:buChar char="•"/>
              <a:defRPr/>
            </a:pPr>
            <a:r>
              <a:rPr lang="en-GB" sz="2800" kern="0" dirty="0">
                <a:solidFill>
                  <a:schemeClr val="bg1">
                    <a:lumMod val="65000"/>
                  </a:schemeClr>
                </a:solidFill>
                <a:latin typeface="Humanst521 Cn BT" pitchFamily="34" charset="0"/>
              </a:rPr>
              <a:t>Define which standard to support</a:t>
            </a:r>
          </a:p>
          <a:p>
            <a:pPr marL="342900" indent="-342900">
              <a:spcBef>
                <a:spcPct val="20000"/>
              </a:spcBef>
              <a:buFontTx/>
              <a:buChar char="•"/>
              <a:defRPr/>
            </a:pPr>
            <a:r>
              <a:rPr lang="en-GB" sz="2800" kern="0" dirty="0">
                <a:latin typeface="Humanst521 Cn BT" pitchFamily="34" charset="0"/>
              </a:rPr>
              <a:t>Define the target technologies</a:t>
            </a:r>
          </a:p>
          <a:p>
            <a:pPr marL="800100" lvl="1" indent="-342900">
              <a:spcBef>
                <a:spcPct val="20000"/>
              </a:spcBef>
              <a:buFontTx/>
              <a:buChar char="•"/>
              <a:defRPr/>
            </a:pPr>
            <a:r>
              <a:rPr lang="en-GB" sz="2800" kern="0" dirty="0">
                <a:latin typeface="Humanst521 Cn BT" pitchFamily="34" charset="0"/>
              </a:rPr>
              <a:t>OS</a:t>
            </a:r>
          </a:p>
          <a:p>
            <a:pPr marL="800100" lvl="1" indent="-342900">
              <a:spcBef>
                <a:spcPct val="20000"/>
              </a:spcBef>
              <a:buFontTx/>
              <a:buChar char="•"/>
              <a:defRPr/>
            </a:pPr>
            <a:r>
              <a:rPr lang="en-GB" sz="2800" kern="0" dirty="0">
                <a:latin typeface="Humanst521 Cn BT" pitchFamily="34" charset="0"/>
              </a:rPr>
              <a:t>Flash player</a:t>
            </a:r>
          </a:p>
          <a:p>
            <a:pPr marL="800100" lvl="1" indent="-342900">
              <a:spcBef>
                <a:spcPct val="20000"/>
              </a:spcBef>
              <a:buFontTx/>
              <a:buChar char="•"/>
              <a:defRPr/>
            </a:pPr>
            <a:r>
              <a:rPr lang="en-GB" sz="2800" kern="0" dirty="0">
                <a:latin typeface="Humanst521 Cn BT" pitchFamily="34" charset="0"/>
              </a:rPr>
              <a:t>Assistive technologies</a:t>
            </a:r>
          </a:p>
          <a:p>
            <a:pPr marL="342900" indent="-342900">
              <a:spcBef>
                <a:spcPct val="20000"/>
              </a:spcBef>
              <a:defRPr/>
            </a:pPr>
            <a:endParaRPr lang="en-GB" sz="2800" kern="0" dirty="0">
              <a:latin typeface="Humanst521 Cn BT" pitchFamily="34" charset="0"/>
            </a:endParaRPr>
          </a:p>
          <a:p>
            <a:pPr marL="342900" indent="-342900">
              <a:spcBef>
                <a:spcPct val="20000"/>
              </a:spcBef>
              <a:buFontTx/>
              <a:buChar char="•"/>
              <a:defRPr/>
            </a:pPr>
            <a:endParaRPr lang="en-US" sz="2800" kern="0" dirty="0">
              <a:latin typeface="Humanst521 Cn BT" pitchFamily="34" charset="0"/>
            </a:endParaRPr>
          </a:p>
        </p:txBody>
      </p:sp>
      <p:sp>
        <p:nvSpPr>
          <p:cNvPr id="16390" name="Rectangle 8"/>
          <p:cNvSpPr>
            <a:spLocks noChangeArrowheads="1"/>
          </p:cNvSpPr>
          <p:nvPr/>
        </p:nvSpPr>
        <p:spPr bwMode="auto">
          <a:xfrm rot="-832262">
            <a:off x="6786563" y="2428875"/>
            <a:ext cx="577850" cy="369888"/>
          </a:xfrm>
          <a:prstGeom prst="rect">
            <a:avLst/>
          </a:prstGeom>
          <a:noFill/>
          <a:ln w="9525">
            <a:noFill/>
            <a:miter lim="800000"/>
            <a:headEnd/>
            <a:tailEnd/>
          </a:ln>
        </p:spPr>
        <p:txBody>
          <a:bodyPr wrap="none">
            <a:spAutoFit/>
          </a:bodyPr>
          <a:lstStyle/>
          <a:p>
            <a:r>
              <a:rPr lang="en-US" b="1">
                <a:latin typeface="Humanst521 Cn BT" pitchFamily="34" charset="0"/>
              </a:rPr>
              <a:t>Tip: </a:t>
            </a:r>
            <a:endParaRPr lang="en-US"/>
          </a:p>
        </p:txBody>
      </p:sp>
      <p:sp>
        <p:nvSpPr>
          <p:cNvPr id="16391" name="TextBox 6"/>
          <p:cNvSpPr txBox="1">
            <a:spLocks noChangeArrowheads="1"/>
          </p:cNvSpPr>
          <p:nvPr/>
        </p:nvSpPr>
        <p:spPr bwMode="auto">
          <a:xfrm>
            <a:off x="1857375" y="6357938"/>
            <a:ext cx="7143750" cy="369887"/>
          </a:xfrm>
          <a:prstGeom prst="rect">
            <a:avLst/>
          </a:prstGeom>
          <a:noFill/>
          <a:ln w="9525">
            <a:noFill/>
            <a:miter lim="800000"/>
            <a:headEnd/>
            <a:tailEnd/>
          </a:ln>
        </p:spPr>
        <p:txBody>
          <a:bodyPr wrap="none">
            <a:spAutoFit/>
          </a:bodyPr>
          <a:lstStyle/>
          <a:p>
            <a:r>
              <a:rPr lang="en-US"/>
              <a:t>http://www.financeminister.gov.au/media/2010/mr_052010_joint.html</a:t>
            </a:r>
          </a:p>
        </p:txBody>
      </p:sp>
      <p:sp>
        <p:nvSpPr>
          <p:cNvPr id="8" name="TextBox 7"/>
          <p:cNvSpPr txBox="1"/>
          <p:nvPr/>
        </p:nvSpPr>
        <p:spPr>
          <a:xfrm>
            <a:off x="0" y="0"/>
            <a:ext cx="1285884" cy="369332"/>
          </a:xfrm>
          <a:prstGeom prst="rect">
            <a:avLst/>
          </a:prstGeom>
          <a:noFill/>
        </p:spPr>
        <p:txBody>
          <a:bodyPr wrap="square" rtlCol="0">
            <a:spAutoFit/>
          </a:bodyPr>
          <a:lstStyle/>
          <a:p>
            <a:r>
              <a:rPr lang="en-AU" i="1" dirty="0" smtClean="0">
                <a:latin typeface="Humanst521 Cn BT"/>
              </a:rPr>
              <a:t>Proposal:</a:t>
            </a:r>
            <a:endParaRPr lang="en-US" i="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l" eaLnBrk="1" hangingPunct="1"/>
            <a:r>
              <a:rPr lang="en-US" b="1" smtClean="0">
                <a:latin typeface="Humanst521 Cn BT" pitchFamily="34" charset="0"/>
              </a:rPr>
              <a:t>Operating System</a:t>
            </a:r>
          </a:p>
        </p:txBody>
      </p:sp>
      <p:sp>
        <p:nvSpPr>
          <p:cNvPr id="17411" name="Rectangle 3"/>
          <p:cNvSpPr>
            <a:spLocks noGrp="1" noChangeArrowheads="1"/>
          </p:cNvSpPr>
          <p:nvPr>
            <p:ph type="body" idx="1"/>
          </p:nvPr>
        </p:nvSpPr>
        <p:spPr/>
        <p:txBody>
          <a:bodyPr/>
          <a:lstStyle/>
          <a:p>
            <a:pPr eaLnBrk="1" hangingPunct="1"/>
            <a:r>
              <a:rPr lang="en-US" sz="2800" dirty="0" smtClean="0">
                <a:latin typeface="Humanst521 Cn BT" pitchFamily="34" charset="0"/>
              </a:rPr>
              <a:t>The flash player communicates to assistive technologies using</a:t>
            </a:r>
            <a:br>
              <a:rPr lang="en-US" sz="2800" dirty="0" smtClean="0">
                <a:latin typeface="Humanst521 Cn BT" pitchFamily="34" charset="0"/>
              </a:rPr>
            </a:br>
            <a:r>
              <a:rPr lang="en-US" sz="2800" dirty="0" smtClean="0">
                <a:latin typeface="Humanst521 Cn BT" pitchFamily="34" charset="0"/>
              </a:rPr>
              <a:t> Microsoft Active Accessibility</a:t>
            </a:r>
          </a:p>
          <a:p>
            <a:pPr eaLnBrk="1" hangingPunct="1">
              <a:buFontTx/>
              <a:buNone/>
            </a:pPr>
            <a:endParaRPr lang="en-GB" sz="2800" dirty="0" smtClean="0">
              <a:latin typeface="Humanst521 Cn BT" pitchFamily="34" charset="0"/>
            </a:endParaRPr>
          </a:p>
          <a:p>
            <a:pPr eaLnBrk="1" hangingPunct="1"/>
            <a:r>
              <a:rPr lang="en-GB" sz="2800" dirty="0" smtClean="0">
                <a:latin typeface="Humanst521 Cn BT" pitchFamily="34" charset="0"/>
              </a:rPr>
              <a:t>MSAA is currently not supported in the opaque windowless and transparent windowless modes. </a:t>
            </a:r>
            <a:endParaRPr lang="en-US" sz="2800" dirty="0" smtClean="0">
              <a:latin typeface="Humanst521 Cn BT" pitchFamily="34" charset="0"/>
            </a:endParaRPr>
          </a:p>
        </p:txBody>
      </p:sp>
      <p:sp>
        <p:nvSpPr>
          <p:cNvPr id="4" name="TextBox 3"/>
          <p:cNvSpPr txBox="1"/>
          <p:nvPr/>
        </p:nvSpPr>
        <p:spPr>
          <a:xfrm>
            <a:off x="0" y="0"/>
            <a:ext cx="2357422" cy="369332"/>
          </a:xfrm>
          <a:prstGeom prst="rect">
            <a:avLst/>
          </a:prstGeom>
          <a:noFill/>
        </p:spPr>
        <p:txBody>
          <a:bodyPr wrap="square" rtlCol="0">
            <a:spAutoFit/>
          </a:bodyPr>
          <a:lstStyle/>
          <a:p>
            <a:r>
              <a:rPr lang="en-AU" i="1" dirty="0" smtClean="0">
                <a:latin typeface="Humanst521 Cn BT"/>
              </a:rPr>
              <a:t>Proposal: - target technologies</a:t>
            </a:r>
            <a:endParaRPr lang="en-US" i="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algn="l" eaLnBrk="1" hangingPunct="1"/>
            <a:r>
              <a:rPr lang="en-US" b="1" smtClean="0">
                <a:latin typeface="Humanst521 Cn BT" pitchFamily="34" charset="0"/>
              </a:rPr>
              <a:t>Browsers</a:t>
            </a:r>
          </a:p>
        </p:txBody>
      </p:sp>
      <p:sp>
        <p:nvSpPr>
          <p:cNvPr id="18435" name="Rectangle 3"/>
          <p:cNvSpPr>
            <a:spLocks noGrp="1" noChangeArrowheads="1"/>
          </p:cNvSpPr>
          <p:nvPr>
            <p:ph type="body" idx="1"/>
          </p:nvPr>
        </p:nvSpPr>
        <p:spPr/>
        <p:txBody>
          <a:bodyPr/>
          <a:lstStyle/>
          <a:p>
            <a:pPr eaLnBrk="1" hangingPunct="1"/>
            <a:r>
              <a:rPr lang="en-AU" sz="2800" dirty="0" smtClean="0">
                <a:latin typeface="Humanst521 Cn BT" pitchFamily="34" charset="0"/>
              </a:rPr>
              <a:t>Browsers</a:t>
            </a:r>
          </a:p>
          <a:p>
            <a:pPr lvl="1" eaLnBrk="1" hangingPunct="1"/>
            <a:r>
              <a:rPr lang="en-AU" sz="2400" dirty="0" smtClean="0">
                <a:latin typeface="Humanst521 Cn BT" pitchFamily="34" charset="0"/>
              </a:rPr>
              <a:t>IE</a:t>
            </a:r>
          </a:p>
          <a:p>
            <a:pPr lvl="1" eaLnBrk="1" hangingPunct="1"/>
            <a:r>
              <a:rPr lang="en-AU" sz="2400" dirty="0" smtClean="0">
                <a:latin typeface="Humanst521 Cn BT" pitchFamily="34" charset="0"/>
              </a:rPr>
              <a:t> Firefox - needs a bit of work for keyboard</a:t>
            </a:r>
          </a:p>
          <a:p>
            <a:pPr lvl="1" eaLnBrk="1" hangingPunct="1"/>
            <a:r>
              <a:rPr lang="en-AU" sz="2400" dirty="0" smtClean="0">
                <a:latin typeface="Humanst521 Cn BT" pitchFamily="34" charset="0"/>
              </a:rPr>
              <a:t>Chrome – when run “</a:t>
            </a:r>
            <a:r>
              <a:rPr lang="en-US" sz="2400" dirty="0" smtClean="0">
                <a:latin typeface="Humanst521 Cn BT" pitchFamily="34" charset="0"/>
              </a:rPr>
              <a:t>--enable-renderer-accessibility” </a:t>
            </a:r>
          </a:p>
          <a:p>
            <a:pPr eaLnBrk="1" hangingPunct="1">
              <a:buFontTx/>
              <a:buNone/>
            </a:pPr>
            <a:r>
              <a:rPr lang="en-GB" sz="2800" dirty="0" smtClean="0">
                <a:latin typeface="Humanst521 Cn BT" pitchFamily="34" charset="0"/>
              </a:rPr>
              <a:t>MSAA is currently not supported in the opaque windowless and transparent windowless modes. </a:t>
            </a:r>
            <a:endParaRPr lang="en-US" sz="2800" dirty="0" smtClean="0">
              <a:latin typeface="Humanst521 Cn BT" pitchFamily="34" charset="0"/>
            </a:endParaRPr>
          </a:p>
        </p:txBody>
      </p:sp>
      <p:sp>
        <p:nvSpPr>
          <p:cNvPr id="5" name="TextBox 4"/>
          <p:cNvSpPr txBox="1"/>
          <p:nvPr/>
        </p:nvSpPr>
        <p:spPr>
          <a:xfrm>
            <a:off x="0" y="0"/>
            <a:ext cx="2357422" cy="369332"/>
          </a:xfrm>
          <a:prstGeom prst="rect">
            <a:avLst/>
          </a:prstGeom>
          <a:noFill/>
        </p:spPr>
        <p:txBody>
          <a:bodyPr wrap="square" rtlCol="0">
            <a:spAutoFit/>
          </a:bodyPr>
          <a:lstStyle/>
          <a:p>
            <a:r>
              <a:rPr lang="en-AU" i="1" dirty="0" smtClean="0">
                <a:latin typeface="Humanst521 Cn BT"/>
              </a:rPr>
              <a:t>Proposal: - target technologies</a:t>
            </a:r>
            <a:endParaRPr lang="en-US" i="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l" eaLnBrk="1" hangingPunct="1"/>
            <a:r>
              <a:rPr lang="en-US" b="1" smtClean="0">
                <a:latin typeface="Humanst521 Cn BT" pitchFamily="34" charset="0"/>
              </a:rPr>
              <a:t>Screen readers</a:t>
            </a:r>
          </a:p>
        </p:txBody>
      </p:sp>
      <p:sp>
        <p:nvSpPr>
          <p:cNvPr id="19459" name="Rectangle 3"/>
          <p:cNvSpPr>
            <a:spLocks noGrp="1" noChangeArrowheads="1"/>
          </p:cNvSpPr>
          <p:nvPr>
            <p:ph type="body" idx="1"/>
          </p:nvPr>
        </p:nvSpPr>
        <p:spPr/>
        <p:txBody>
          <a:bodyPr/>
          <a:lstStyle/>
          <a:p>
            <a:pPr eaLnBrk="1" hangingPunct="1"/>
            <a:r>
              <a:rPr lang="en-US" sz="2800" dirty="0" err="1" smtClean="0">
                <a:latin typeface="Humanst521 Cn BT" pitchFamily="34" charset="0"/>
              </a:rPr>
              <a:t>Screenreaders</a:t>
            </a:r>
            <a:r>
              <a:rPr lang="en-US" sz="2800" dirty="0" smtClean="0">
                <a:latin typeface="Humanst521 Cn BT" pitchFamily="34" charset="0"/>
              </a:rPr>
              <a:t> we develop/test against</a:t>
            </a:r>
          </a:p>
          <a:p>
            <a:pPr lvl="1" eaLnBrk="1" hangingPunct="1"/>
            <a:r>
              <a:rPr lang="en-US" sz="2400" dirty="0" smtClean="0">
                <a:latin typeface="Humanst521 Cn BT" pitchFamily="34" charset="0"/>
              </a:rPr>
              <a:t> Jaws 10 &amp; 11</a:t>
            </a:r>
          </a:p>
          <a:p>
            <a:pPr lvl="1" eaLnBrk="1" hangingPunct="1"/>
            <a:r>
              <a:rPr lang="en-US" sz="2400" dirty="0" err="1" smtClean="0">
                <a:latin typeface="Humanst521 Cn BT" pitchFamily="34" charset="0"/>
              </a:rPr>
              <a:t>Nvad</a:t>
            </a:r>
            <a:endParaRPr lang="en-US" sz="2400" dirty="0" smtClean="0">
              <a:latin typeface="Humanst521 Cn BT" pitchFamily="34" charset="0"/>
            </a:endParaRPr>
          </a:p>
        </p:txBody>
      </p:sp>
      <p:sp>
        <p:nvSpPr>
          <p:cNvPr id="4" name="TextBox 3"/>
          <p:cNvSpPr txBox="1"/>
          <p:nvPr/>
        </p:nvSpPr>
        <p:spPr>
          <a:xfrm>
            <a:off x="0" y="0"/>
            <a:ext cx="2357422" cy="369332"/>
          </a:xfrm>
          <a:prstGeom prst="rect">
            <a:avLst/>
          </a:prstGeom>
          <a:noFill/>
        </p:spPr>
        <p:txBody>
          <a:bodyPr wrap="square" rtlCol="0">
            <a:spAutoFit/>
          </a:bodyPr>
          <a:lstStyle/>
          <a:p>
            <a:r>
              <a:rPr lang="en-AU" i="1" dirty="0" smtClean="0">
                <a:latin typeface="Humanst521 Cn BT"/>
              </a:rPr>
              <a:t>Proposal: - target technologies</a:t>
            </a:r>
            <a:endParaRPr lang="en-US" i="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l" eaLnBrk="1" hangingPunct="1"/>
            <a:r>
              <a:rPr lang="en-AU" b="1" smtClean="0">
                <a:latin typeface="Humanst521 Cn BT" pitchFamily="34" charset="0"/>
              </a:rPr>
              <a:t>Anything else</a:t>
            </a:r>
            <a:endParaRPr lang="en-US" b="1" smtClean="0">
              <a:latin typeface="Humanst521 Cn BT" pitchFamily="34" charset="0"/>
            </a:endParaRPr>
          </a:p>
        </p:txBody>
      </p:sp>
      <p:sp>
        <p:nvSpPr>
          <p:cNvPr id="20483" name="Rectangle 3"/>
          <p:cNvSpPr>
            <a:spLocks noGrp="1" noChangeArrowheads="1"/>
          </p:cNvSpPr>
          <p:nvPr>
            <p:ph type="body" idx="1"/>
          </p:nvPr>
        </p:nvSpPr>
        <p:spPr/>
        <p:txBody>
          <a:bodyPr/>
          <a:lstStyle/>
          <a:p>
            <a:pPr eaLnBrk="1" hangingPunct="1"/>
            <a:r>
              <a:rPr lang="en-US" sz="2800" dirty="0" smtClean="0">
                <a:latin typeface="Humanst521 Cn BT" pitchFamily="34" charset="0"/>
              </a:rPr>
              <a:t>Flash player 9 or 10 or 10.1 (assuming AS3 usage)</a:t>
            </a:r>
          </a:p>
          <a:p>
            <a:pPr eaLnBrk="1" hangingPunct="1"/>
            <a:r>
              <a:rPr lang="en-AU" sz="2800" dirty="0" smtClean="0">
                <a:latin typeface="Humanst521 Cn BT" pitchFamily="34" charset="0"/>
              </a:rPr>
              <a:t>External </a:t>
            </a:r>
            <a:r>
              <a:rPr lang="en-AU" sz="2800" dirty="0" smtClean="0">
                <a:latin typeface="Humanst521 Cn BT" pitchFamily="34" charset="0"/>
              </a:rPr>
              <a:t>services – </a:t>
            </a:r>
            <a:r>
              <a:rPr lang="en-AU" sz="2800" dirty="0" err="1" smtClean="0">
                <a:latin typeface="Humanst521 Cn BT" pitchFamily="34" charset="0"/>
              </a:rPr>
              <a:t>eg</a:t>
            </a:r>
            <a:r>
              <a:rPr lang="en-AU" sz="2800" dirty="0" smtClean="0">
                <a:latin typeface="Humanst521 Cn BT" pitchFamily="34" charset="0"/>
              </a:rPr>
              <a:t> Google maps, streamed video</a:t>
            </a:r>
            <a:endParaRPr lang="en-US" sz="2800" dirty="0" smtClean="0">
              <a:latin typeface="Humanst521 Cn BT" pitchFamily="34" charset="0"/>
            </a:endParaRPr>
          </a:p>
        </p:txBody>
      </p:sp>
      <p:sp>
        <p:nvSpPr>
          <p:cNvPr id="4" name="TextBox 3"/>
          <p:cNvSpPr txBox="1"/>
          <p:nvPr/>
        </p:nvSpPr>
        <p:spPr>
          <a:xfrm>
            <a:off x="0" y="0"/>
            <a:ext cx="2357422" cy="369332"/>
          </a:xfrm>
          <a:prstGeom prst="rect">
            <a:avLst/>
          </a:prstGeom>
          <a:noFill/>
        </p:spPr>
        <p:txBody>
          <a:bodyPr wrap="square" rtlCol="0">
            <a:spAutoFit/>
          </a:bodyPr>
          <a:lstStyle/>
          <a:p>
            <a:r>
              <a:rPr lang="en-AU" i="1" dirty="0" smtClean="0">
                <a:latin typeface="Humanst521 Cn BT"/>
              </a:rPr>
              <a:t>Proposal: - target technologies</a:t>
            </a:r>
            <a:endParaRPr lang="en-US" i="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7" descr="C:\Users\carly\AppData\Local\Microsoft\Windows\Temporary Internet Files\Content.IE5\IN3C2D8Q\MCj04247980000[1].wmf"/>
          <p:cNvPicPr>
            <a:picLocks noChangeAspect="1" noChangeArrowheads="1"/>
          </p:cNvPicPr>
          <p:nvPr/>
        </p:nvPicPr>
        <p:blipFill>
          <a:blip r:embed="rId3"/>
          <a:srcRect/>
          <a:stretch>
            <a:fillRect/>
          </a:stretch>
        </p:blipFill>
        <p:spPr bwMode="auto">
          <a:xfrm>
            <a:off x="5643563" y="1714500"/>
            <a:ext cx="3071812" cy="2727325"/>
          </a:xfrm>
          <a:prstGeom prst="rect">
            <a:avLst/>
          </a:prstGeom>
          <a:noFill/>
          <a:ln w="9525">
            <a:noFill/>
            <a:miter lim="800000"/>
            <a:headEnd/>
            <a:tailEnd/>
          </a:ln>
        </p:spPr>
      </p:pic>
      <p:sp>
        <p:nvSpPr>
          <p:cNvPr id="21507" name="Rectangle 2"/>
          <p:cNvSpPr>
            <a:spLocks noGrp="1" noChangeArrowheads="1"/>
          </p:cNvSpPr>
          <p:nvPr>
            <p:ph type="title"/>
          </p:nvPr>
        </p:nvSpPr>
        <p:spPr/>
        <p:txBody>
          <a:bodyPr/>
          <a:lstStyle/>
          <a:p>
            <a:pPr algn="l" eaLnBrk="1" hangingPunct="1"/>
            <a:r>
              <a:rPr lang="en-US" b="1" smtClean="0">
                <a:latin typeface="Humanst521 Cn BT" pitchFamily="34" charset="0"/>
              </a:rPr>
              <a:t>The planning</a:t>
            </a:r>
          </a:p>
        </p:txBody>
      </p:sp>
      <p:sp>
        <p:nvSpPr>
          <p:cNvPr id="21508" name="Rectangle 3"/>
          <p:cNvSpPr>
            <a:spLocks noGrp="1" noChangeArrowheads="1"/>
          </p:cNvSpPr>
          <p:nvPr>
            <p:ph type="body" idx="1"/>
          </p:nvPr>
        </p:nvSpPr>
        <p:spPr>
          <a:xfrm rot="20828763">
            <a:off x="6016625" y="2759075"/>
            <a:ext cx="2438400" cy="1060450"/>
          </a:xfrm>
        </p:spPr>
        <p:txBody>
          <a:bodyPr/>
          <a:lstStyle/>
          <a:p>
            <a:pPr marL="0" algn="ctr" eaLnBrk="1" hangingPunct="1">
              <a:buFontTx/>
              <a:buNone/>
            </a:pPr>
            <a:r>
              <a:rPr lang="en-US" sz="2800" b="1" smtClean="0">
                <a:latin typeface="Humanst521 Cn BT" pitchFamily="34" charset="0"/>
              </a:rPr>
              <a:t>Think through all scenarios</a:t>
            </a:r>
            <a:endParaRPr lang="en-US" sz="2800" smtClean="0">
              <a:latin typeface="Humanst521 Cn BT" pitchFamily="34" charset="0"/>
            </a:endParaRPr>
          </a:p>
        </p:txBody>
      </p:sp>
      <p:sp>
        <p:nvSpPr>
          <p:cNvPr id="5" name="Rectangle 3"/>
          <p:cNvSpPr txBox="1">
            <a:spLocks noChangeArrowheads="1"/>
          </p:cNvSpPr>
          <p:nvPr/>
        </p:nvSpPr>
        <p:spPr bwMode="auto">
          <a:xfrm>
            <a:off x="457200" y="1600200"/>
            <a:ext cx="4757738" cy="4525963"/>
          </a:xfrm>
          <a:prstGeom prst="rect">
            <a:avLst/>
          </a:prstGeom>
          <a:noFill/>
          <a:ln w="9525">
            <a:noFill/>
            <a:miter lim="800000"/>
            <a:headEnd/>
            <a:tailEnd/>
          </a:ln>
        </p:spPr>
        <p:txBody>
          <a:bodyPr/>
          <a:lstStyle/>
          <a:p>
            <a:pPr marL="342900" indent="-342900">
              <a:spcBef>
                <a:spcPct val="20000"/>
              </a:spcBef>
              <a:buFontTx/>
              <a:buChar char="•"/>
              <a:defRPr/>
            </a:pPr>
            <a:r>
              <a:rPr lang="en-GB" sz="2800" kern="0" dirty="0">
                <a:latin typeface="Humanst521 Cn BT" pitchFamily="34" charset="0"/>
              </a:rPr>
              <a:t>Hours estimation</a:t>
            </a:r>
          </a:p>
          <a:p>
            <a:pPr marL="342900" indent="-342900">
              <a:spcBef>
                <a:spcPct val="20000"/>
              </a:spcBef>
              <a:buFontTx/>
              <a:buChar char="•"/>
              <a:defRPr/>
            </a:pPr>
            <a:r>
              <a:rPr lang="en-GB" sz="2800" kern="0" dirty="0">
                <a:latin typeface="Humanst521 Cn BT" pitchFamily="34" charset="0"/>
              </a:rPr>
              <a:t>What to tell the designers</a:t>
            </a:r>
          </a:p>
          <a:p>
            <a:pPr marL="342900" indent="-342900">
              <a:spcBef>
                <a:spcPct val="20000"/>
              </a:spcBef>
              <a:buFontTx/>
              <a:buChar char="•"/>
              <a:defRPr/>
            </a:pPr>
            <a:r>
              <a:rPr lang="en-GB" sz="2800" kern="0" dirty="0">
                <a:latin typeface="Humanst521 Cn BT" pitchFamily="34" charset="0"/>
              </a:rPr>
              <a:t>Extra information to add to wireframes</a:t>
            </a:r>
          </a:p>
          <a:p>
            <a:pPr marL="342900" indent="-342900">
              <a:spcBef>
                <a:spcPct val="20000"/>
              </a:spcBef>
              <a:defRPr/>
            </a:pPr>
            <a:endParaRPr lang="en-GB" sz="2800" kern="0" dirty="0">
              <a:latin typeface="Humanst521 Cn BT" pitchFamily="34" charset="0"/>
            </a:endParaRPr>
          </a:p>
          <a:p>
            <a:pPr marL="342900" indent="-342900">
              <a:spcBef>
                <a:spcPct val="20000"/>
              </a:spcBef>
              <a:buFontTx/>
              <a:buChar char="•"/>
              <a:defRPr/>
            </a:pPr>
            <a:endParaRPr lang="en-US" sz="2800" kern="0" dirty="0">
              <a:latin typeface="Humanst521 Cn BT" pitchFamily="34" charset="0"/>
            </a:endParaRPr>
          </a:p>
        </p:txBody>
      </p:sp>
      <p:sp>
        <p:nvSpPr>
          <p:cNvPr id="21510" name="Rectangle 8"/>
          <p:cNvSpPr>
            <a:spLocks noChangeArrowheads="1"/>
          </p:cNvSpPr>
          <p:nvPr/>
        </p:nvSpPr>
        <p:spPr bwMode="auto">
          <a:xfrm rot="-832262">
            <a:off x="6786563" y="2428875"/>
            <a:ext cx="577850" cy="369888"/>
          </a:xfrm>
          <a:prstGeom prst="rect">
            <a:avLst/>
          </a:prstGeom>
          <a:noFill/>
          <a:ln w="9525">
            <a:noFill/>
            <a:miter lim="800000"/>
            <a:headEnd/>
            <a:tailEnd/>
          </a:ln>
        </p:spPr>
        <p:txBody>
          <a:bodyPr wrap="none">
            <a:spAutoFit/>
          </a:bodyPr>
          <a:lstStyle/>
          <a:p>
            <a:r>
              <a:rPr lang="en-US" b="1">
                <a:latin typeface="Humanst521 Cn BT" pitchFamily="34" charset="0"/>
              </a:rPr>
              <a:t>Tip: </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2" name="Rectangle 2"/>
          <p:cNvSpPr txBox="1">
            <a:spLocks noChangeArrowheads="1"/>
          </p:cNvSpPr>
          <p:nvPr/>
        </p:nvSpPr>
        <p:spPr bwMode="auto">
          <a:xfrm>
            <a:off x="457200" y="274638"/>
            <a:ext cx="8229600" cy="1143000"/>
          </a:xfrm>
          <a:prstGeom prst="rect">
            <a:avLst/>
          </a:prstGeom>
          <a:noFill/>
          <a:ln w="9525">
            <a:noFill/>
            <a:miter lim="800000"/>
            <a:headEnd/>
            <a:tailEnd/>
          </a:ln>
        </p:spPr>
        <p:txBody>
          <a:bodyPr anchor="ctr"/>
          <a:lstStyle/>
          <a:p>
            <a:pPr>
              <a:defRPr/>
            </a:pPr>
            <a:r>
              <a:rPr lang="en-US" sz="4400" b="1" kern="0" dirty="0">
                <a:solidFill>
                  <a:schemeClr val="tx2"/>
                </a:solidFill>
                <a:latin typeface="Humanst521 Cn BT" pitchFamily="34" charset="0"/>
                <a:ea typeface="+mj-ea"/>
                <a:cs typeface="+mj-cs"/>
              </a:rPr>
              <a:t>Who am I and why am I here?</a:t>
            </a:r>
          </a:p>
        </p:txBody>
      </p:sp>
      <p:sp>
        <p:nvSpPr>
          <p:cNvPr id="13" name="Rectangle 3"/>
          <p:cNvSpPr txBox="1">
            <a:spLocks noChangeArrowheads="1"/>
          </p:cNvSpPr>
          <p:nvPr/>
        </p:nvSpPr>
        <p:spPr bwMode="auto">
          <a:xfrm>
            <a:off x="457200" y="1600200"/>
            <a:ext cx="8229600" cy="4525963"/>
          </a:xfrm>
          <a:prstGeom prst="rect">
            <a:avLst/>
          </a:prstGeom>
          <a:noFill/>
          <a:ln w="9525">
            <a:noFill/>
            <a:miter lim="800000"/>
            <a:headEnd/>
            <a:tailEnd/>
          </a:ln>
        </p:spPr>
        <p:txBody>
          <a:bodyPr/>
          <a:lstStyle/>
          <a:p>
            <a:pPr marL="342900" indent="-342900">
              <a:spcBef>
                <a:spcPct val="20000"/>
              </a:spcBef>
              <a:defRPr/>
            </a:pPr>
            <a:r>
              <a:rPr lang="en-US" sz="3200" b="1" kern="0" dirty="0">
                <a:latin typeface="Humanst521 Cn BT" pitchFamily="34" charset="0"/>
              </a:rPr>
              <a:t>Senior interactive developer for Speedwell</a:t>
            </a:r>
          </a:p>
          <a:p>
            <a:pPr marL="342900" indent="-342900">
              <a:spcBef>
                <a:spcPct val="20000"/>
              </a:spcBef>
              <a:buFontTx/>
              <a:buChar char="•"/>
              <a:defRPr/>
            </a:pPr>
            <a:r>
              <a:rPr lang="en-US" sz="2800" kern="0" dirty="0">
                <a:latin typeface="Humanst521 Cn BT" pitchFamily="34" charset="0"/>
              </a:rPr>
              <a:t>Typically flex and flash application </a:t>
            </a:r>
            <a:r>
              <a:rPr lang="en-US" sz="2800" kern="0" dirty="0" smtClean="0">
                <a:latin typeface="Humanst521 Cn BT" pitchFamily="34" charset="0"/>
              </a:rPr>
              <a:t>development</a:t>
            </a:r>
            <a:endParaRPr lang="en-AU" sz="2800" kern="0" dirty="0">
              <a:latin typeface="Humanst521 Cn BT" pitchFamily="34" charset="0"/>
            </a:endParaRPr>
          </a:p>
          <a:p>
            <a:pPr marL="342900" indent="-342900">
              <a:spcBef>
                <a:spcPct val="20000"/>
              </a:spcBef>
              <a:defRPr/>
            </a:pPr>
            <a:endParaRPr lang="en-AU" sz="2800" b="1" kern="0" dirty="0" smtClean="0">
              <a:latin typeface="Humanst521 Cn BT" pitchFamily="34" charset="0"/>
            </a:endParaRPr>
          </a:p>
          <a:p>
            <a:pPr marL="342900" indent="-342900">
              <a:spcBef>
                <a:spcPct val="20000"/>
              </a:spcBef>
              <a:defRPr/>
            </a:pPr>
            <a:endParaRPr lang="en-AU" sz="2800" b="1" kern="0" dirty="0" smtClean="0">
              <a:latin typeface="Humanst521 Cn BT" pitchFamily="34" charset="0"/>
            </a:endParaRPr>
          </a:p>
          <a:p>
            <a:pPr marL="342900" indent="-342900">
              <a:spcBef>
                <a:spcPct val="20000"/>
              </a:spcBef>
              <a:defRPr/>
            </a:pPr>
            <a:endParaRPr lang="en-AU" sz="2800" b="1" kern="0" dirty="0" smtClean="0">
              <a:latin typeface="Humanst521 Cn BT" pitchFamily="34" charset="0"/>
            </a:endParaRPr>
          </a:p>
          <a:p>
            <a:pPr marL="342900" indent="-342900">
              <a:spcBef>
                <a:spcPct val="20000"/>
              </a:spcBef>
              <a:defRPr/>
            </a:pPr>
            <a:r>
              <a:rPr lang="en-AU" sz="2800" kern="0" dirty="0" smtClean="0">
                <a:latin typeface="Humanst521 Cn BT" pitchFamily="34" charset="0"/>
              </a:rPr>
              <a:t>Also Co-manager </a:t>
            </a:r>
            <a:r>
              <a:rPr lang="en-AU" sz="2800" kern="0" dirty="0">
                <a:latin typeface="Humanst521 Cn BT" pitchFamily="34" charset="0"/>
              </a:rPr>
              <a:t>for the Brisbane Flash Platform </a:t>
            </a:r>
            <a:r>
              <a:rPr lang="en-AU" sz="2800" kern="0" dirty="0" err="1" smtClean="0">
                <a:latin typeface="Humanst521 Cn BT" pitchFamily="34" charset="0"/>
              </a:rPr>
              <a:t>Usergroup</a:t>
            </a:r>
            <a:endParaRPr lang="en-AU" sz="2800" kern="0" dirty="0" smtClean="0">
              <a:latin typeface="Humanst521 Cn BT" pitchFamily="34" charset="0"/>
            </a:endParaRPr>
          </a:p>
          <a:p>
            <a:pPr marL="342900" indent="-342900">
              <a:spcBef>
                <a:spcPct val="20000"/>
              </a:spcBef>
              <a:defRPr/>
            </a:pPr>
            <a:endParaRPr lang="en-US" sz="2800" b="1" kern="0" dirty="0">
              <a:latin typeface="Humanst521 Cn BT" pitchFamily="34" charset="0"/>
            </a:endParaRPr>
          </a:p>
        </p:txBody>
      </p:sp>
      <p:pic>
        <p:nvPicPr>
          <p:cNvPr id="3076" name="Picture 3" descr="carly.jpg"/>
          <p:cNvPicPr>
            <a:picLocks noChangeAspect="1"/>
          </p:cNvPicPr>
          <p:nvPr/>
        </p:nvPicPr>
        <p:blipFill>
          <a:blip r:embed="rId4"/>
          <a:srcRect/>
          <a:stretch>
            <a:fillRect/>
          </a:stretch>
        </p:blipFill>
        <p:spPr bwMode="auto">
          <a:xfrm>
            <a:off x="7429500" y="214313"/>
            <a:ext cx="1543050" cy="1485900"/>
          </a:xfrm>
          <a:prstGeom prst="rect">
            <a:avLst/>
          </a:prstGeom>
          <a:noFill/>
          <a:ln w="9525">
            <a:noFill/>
            <a:miter lim="800000"/>
            <a:headEnd/>
            <a:tailEnd/>
          </a:ln>
        </p:spPr>
      </p:pic>
      <p:sp>
        <p:nvSpPr>
          <p:cNvPr id="5" name="TextBox 4"/>
          <p:cNvSpPr txBox="1"/>
          <p:nvPr/>
        </p:nvSpPr>
        <p:spPr>
          <a:xfrm>
            <a:off x="142844" y="6426007"/>
            <a:ext cx="2402902" cy="646331"/>
          </a:xfrm>
          <a:prstGeom prst="rect">
            <a:avLst/>
          </a:prstGeom>
          <a:noFill/>
        </p:spPr>
        <p:txBody>
          <a:bodyPr wrap="none" rtlCol="0">
            <a:spAutoFit/>
          </a:bodyPr>
          <a:lstStyle/>
          <a:p>
            <a:r>
              <a:rPr lang="en-US" dirty="0" smtClean="0">
                <a:solidFill>
                  <a:schemeClr val="bg1"/>
                </a:solidFill>
                <a:latin typeface="Humanst521 Cn BT" pitchFamily="34" charset="0"/>
              </a:rPr>
              <a:t>http://twitter.com/gobbledygooch</a:t>
            </a:r>
            <a:endParaRPr lang="en-US" kern="0" dirty="0" smtClean="0">
              <a:solidFill>
                <a:schemeClr val="bg1"/>
              </a:solidFill>
              <a:latin typeface="Humanst521 Cn BT" pitchFamily="34" charset="0"/>
            </a:endParaRPr>
          </a:p>
          <a:p>
            <a:endParaRPr lang="en-US" dirty="0">
              <a:solidFill>
                <a:schemeClr val="bg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lgn="l" eaLnBrk="1" hangingPunct="1"/>
            <a:r>
              <a:rPr lang="en-US" b="1" dirty="0" smtClean="0">
                <a:latin typeface="Humanst521 Cn BT" pitchFamily="34" charset="0"/>
              </a:rPr>
              <a:t>Hours estimation</a:t>
            </a:r>
            <a:endParaRPr lang="en-US" b="1" dirty="0" smtClean="0">
              <a:latin typeface="Humanst521 Cn BT" pitchFamily="34" charset="0"/>
            </a:endParaRPr>
          </a:p>
        </p:txBody>
      </p:sp>
      <p:sp>
        <p:nvSpPr>
          <p:cNvPr id="13315" name="Rectangle 3"/>
          <p:cNvSpPr>
            <a:spLocks noGrp="1" noChangeArrowheads="1"/>
          </p:cNvSpPr>
          <p:nvPr>
            <p:ph type="body" idx="1"/>
          </p:nvPr>
        </p:nvSpPr>
        <p:spPr/>
        <p:txBody>
          <a:bodyPr/>
          <a:lstStyle/>
          <a:p>
            <a:pPr eaLnBrk="1" hangingPunct="1">
              <a:defRPr/>
            </a:pPr>
            <a:r>
              <a:rPr lang="en-US" sz="2800" dirty="0" smtClean="0">
                <a:latin typeface="Humanst521 Cn BT" pitchFamily="34" charset="0"/>
              </a:rPr>
              <a:t>How many custom components?</a:t>
            </a:r>
          </a:p>
          <a:p>
            <a:pPr eaLnBrk="1" hangingPunct="1">
              <a:defRPr/>
            </a:pPr>
            <a:r>
              <a:rPr lang="en-US" sz="2800" dirty="0" smtClean="0">
                <a:latin typeface="Humanst521 Cn BT" pitchFamily="34" charset="0"/>
              </a:rPr>
              <a:t>Time to </a:t>
            </a:r>
          </a:p>
          <a:p>
            <a:pPr lvl="1" eaLnBrk="1" hangingPunct="1">
              <a:buFontTx/>
              <a:buNone/>
              <a:defRPr/>
            </a:pPr>
            <a:r>
              <a:rPr lang="en-AU" dirty="0" smtClean="0">
                <a:latin typeface="Humanst521 Cn BT" pitchFamily="34" charset="0"/>
                <a:ea typeface="+mn-ea"/>
                <a:cs typeface="+mn-cs"/>
              </a:rPr>
              <a:t>+Develop</a:t>
            </a:r>
          </a:p>
          <a:p>
            <a:pPr lvl="1" eaLnBrk="1" hangingPunct="1">
              <a:buFontTx/>
              <a:buNone/>
              <a:defRPr/>
            </a:pPr>
            <a:r>
              <a:rPr lang="en-AU" dirty="0" smtClean="0">
                <a:latin typeface="Humanst521 Cn BT" pitchFamily="34" charset="0"/>
                <a:ea typeface="+mn-ea"/>
                <a:cs typeface="+mn-cs"/>
              </a:rPr>
              <a:t>+ Listen</a:t>
            </a:r>
          </a:p>
          <a:p>
            <a:pPr lvl="1" eaLnBrk="1" hangingPunct="1">
              <a:buFontTx/>
              <a:buNone/>
              <a:defRPr/>
            </a:pPr>
            <a:r>
              <a:rPr lang="en-AU" dirty="0" smtClean="0">
                <a:latin typeface="Humanst521 Cn BT" pitchFamily="34" charset="0"/>
                <a:ea typeface="+mn-ea"/>
                <a:cs typeface="+mn-cs"/>
              </a:rPr>
              <a:t>+ Navigate without a mouse</a:t>
            </a:r>
            <a:endParaRPr lang="en-US" dirty="0" smtClean="0">
              <a:latin typeface="Humanst521 Cn BT" pitchFamily="34" charset="0"/>
              <a:ea typeface="+mn-ea"/>
              <a:cs typeface="+mn-cs"/>
            </a:endParaRPr>
          </a:p>
        </p:txBody>
      </p:sp>
      <p:sp>
        <p:nvSpPr>
          <p:cNvPr id="5" name="TextBox 4"/>
          <p:cNvSpPr txBox="1"/>
          <p:nvPr/>
        </p:nvSpPr>
        <p:spPr>
          <a:xfrm>
            <a:off x="0" y="0"/>
            <a:ext cx="2357422" cy="369332"/>
          </a:xfrm>
          <a:prstGeom prst="rect">
            <a:avLst/>
          </a:prstGeom>
          <a:noFill/>
        </p:spPr>
        <p:txBody>
          <a:bodyPr wrap="square" rtlCol="0">
            <a:spAutoFit/>
          </a:bodyPr>
          <a:lstStyle/>
          <a:p>
            <a:r>
              <a:rPr lang="en-AU" i="1" dirty="0" smtClean="0">
                <a:latin typeface="Humanst521 Cn BT"/>
              </a:rPr>
              <a:t>Planning</a:t>
            </a:r>
            <a:endParaRPr lang="en-US" i="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algn="l" eaLnBrk="1" hangingPunct="1"/>
            <a:r>
              <a:rPr lang="en-US" b="1" smtClean="0">
                <a:latin typeface="Humanst521 Cn BT" pitchFamily="34" charset="0"/>
              </a:rPr>
              <a:t>The designer brief</a:t>
            </a:r>
          </a:p>
        </p:txBody>
      </p:sp>
      <p:sp>
        <p:nvSpPr>
          <p:cNvPr id="23555" name="Rectangle 3"/>
          <p:cNvSpPr>
            <a:spLocks noGrp="1" noChangeArrowheads="1"/>
          </p:cNvSpPr>
          <p:nvPr>
            <p:ph type="body" idx="1"/>
          </p:nvPr>
        </p:nvSpPr>
        <p:spPr/>
        <p:txBody>
          <a:bodyPr/>
          <a:lstStyle/>
          <a:p>
            <a:pPr eaLnBrk="1" hangingPunct="1"/>
            <a:r>
              <a:rPr lang="en-AU" sz="2800" smtClean="0">
                <a:latin typeface="Humanst521 Cn BT" pitchFamily="34" charset="0"/>
              </a:rPr>
              <a:t>Read the WCAG guidelines and decide on</a:t>
            </a:r>
            <a:endParaRPr lang="en-US" sz="2800" smtClean="0">
              <a:latin typeface="Humanst521 Cn BT" pitchFamily="34" charset="0"/>
            </a:endParaRPr>
          </a:p>
          <a:p>
            <a:pPr lvl="1" eaLnBrk="1" hangingPunct="1"/>
            <a:r>
              <a:rPr lang="en-US" sz="2400" smtClean="0">
                <a:latin typeface="Humanst521 Cn BT" pitchFamily="34" charset="0"/>
              </a:rPr>
              <a:t>Contrast</a:t>
            </a:r>
          </a:p>
          <a:p>
            <a:pPr lvl="1" eaLnBrk="1" hangingPunct="1"/>
            <a:r>
              <a:rPr lang="en-AU" sz="2400" smtClean="0">
                <a:latin typeface="Humanst521 Cn BT" pitchFamily="34" charset="0"/>
              </a:rPr>
              <a:t>Layout of text</a:t>
            </a:r>
          </a:p>
          <a:p>
            <a:pPr lvl="1" eaLnBrk="1" hangingPunct="1"/>
            <a:r>
              <a:rPr lang="en-AU" sz="2400" smtClean="0">
                <a:latin typeface="Humanst521 Cn BT" pitchFamily="34" charset="0"/>
              </a:rPr>
              <a:t>Layout of items and text alternatives</a:t>
            </a:r>
          </a:p>
          <a:p>
            <a:pPr lvl="1" eaLnBrk="1" hangingPunct="1"/>
            <a:r>
              <a:rPr lang="en-AU" sz="2400" smtClean="0">
                <a:latin typeface="Humanst521 Cn BT" pitchFamily="34" charset="0"/>
              </a:rPr>
              <a:t>Content display at various zoom levels</a:t>
            </a:r>
            <a:endParaRPr lang="en-US" sz="2400" smtClean="0">
              <a:latin typeface="Humanst521 Cn BT" pitchFamily="34" charset="0"/>
            </a:endParaRPr>
          </a:p>
          <a:p>
            <a:pPr eaLnBrk="1" hangingPunct="1"/>
            <a:r>
              <a:rPr lang="en-US" sz="2800" smtClean="0">
                <a:latin typeface="Humanst521 Cn BT" pitchFamily="34" charset="0"/>
              </a:rPr>
              <a:t>Which prebuilt flex components they can use </a:t>
            </a:r>
          </a:p>
          <a:p>
            <a:pPr lvl="1" eaLnBrk="1" hangingPunct="1"/>
            <a:r>
              <a:rPr lang="en-US" sz="2400" smtClean="0">
                <a:latin typeface="Humanst521 Cn BT" pitchFamily="34" charset="0"/>
              </a:rPr>
              <a:t>Custom components can blow out your budget</a:t>
            </a:r>
          </a:p>
          <a:p>
            <a:pPr eaLnBrk="1" hangingPunct="1"/>
            <a:r>
              <a:rPr lang="en-US" sz="2800" smtClean="0">
                <a:latin typeface="Humanst521 Cn BT" pitchFamily="34" charset="0"/>
              </a:rPr>
              <a:t>No Drag and Drop</a:t>
            </a:r>
          </a:p>
          <a:p>
            <a:pPr eaLnBrk="1" hangingPunct="1"/>
            <a:r>
              <a:rPr lang="en-US" sz="2800" smtClean="0">
                <a:latin typeface="Humanst521 Cn BT" pitchFamily="34" charset="0"/>
              </a:rPr>
              <a:t>No Mouse over</a:t>
            </a:r>
          </a:p>
          <a:p>
            <a:pPr eaLnBrk="1" hangingPunct="1">
              <a:buFontTx/>
              <a:buNone/>
            </a:pPr>
            <a:endParaRPr lang="en-US" sz="2800" smtClean="0">
              <a:latin typeface="Humanst521 Cn BT" pitchFamily="34" charset="0"/>
            </a:endParaRPr>
          </a:p>
        </p:txBody>
      </p:sp>
      <p:sp>
        <p:nvSpPr>
          <p:cNvPr id="4" name="TextBox 3"/>
          <p:cNvSpPr txBox="1"/>
          <p:nvPr/>
        </p:nvSpPr>
        <p:spPr>
          <a:xfrm>
            <a:off x="0" y="0"/>
            <a:ext cx="2357422" cy="369332"/>
          </a:xfrm>
          <a:prstGeom prst="rect">
            <a:avLst/>
          </a:prstGeom>
          <a:noFill/>
        </p:spPr>
        <p:txBody>
          <a:bodyPr wrap="square" rtlCol="0">
            <a:spAutoFit/>
          </a:bodyPr>
          <a:lstStyle/>
          <a:p>
            <a:r>
              <a:rPr lang="en-AU" i="1" dirty="0" smtClean="0">
                <a:latin typeface="Humanst521 Cn BT"/>
              </a:rPr>
              <a:t>Planning</a:t>
            </a:r>
            <a:endParaRPr lang="en-US" i="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algn="l" eaLnBrk="1" hangingPunct="1"/>
            <a:r>
              <a:rPr lang="en-US" b="1" dirty="0" smtClean="0">
                <a:latin typeface="Humanst521 Cn BT" pitchFamily="34" charset="0"/>
              </a:rPr>
              <a:t>Wireframe interaction</a:t>
            </a:r>
          </a:p>
        </p:txBody>
      </p:sp>
      <p:sp>
        <p:nvSpPr>
          <p:cNvPr id="24579" name="Rectangle 3"/>
          <p:cNvSpPr>
            <a:spLocks noGrp="1" noChangeArrowheads="1"/>
          </p:cNvSpPr>
          <p:nvPr>
            <p:ph type="body" idx="1"/>
          </p:nvPr>
        </p:nvSpPr>
        <p:spPr/>
        <p:txBody>
          <a:bodyPr/>
          <a:lstStyle/>
          <a:p>
            <a:pPr eaLnBrk="1" hangingPunct="1"/>
            <a:r>
              <a:rPr lang="en-US" sz="2800" smtClean="0">
                <a:latin typeface="Humanst521 Cn BT" pitchFamily="34" charset="0"/>
              </a:rPr>
              <a:t>Page titles and headings</a:t>
            </a:r>
          </a:p>
          <a:p>
            <a:pPr eaLnBrk="1" hangingPunct="1"/>
            <a:r>
              <a:rPr lang="en-US" sz="2800" smtClean="0">
                <a:latin typeface="Humanst521 Cn BT" pitchFamily="34" charset="0"/>
              </a:rPr>
              <a:t>Reading order and Tab order</a:t>
            </a:r>
          </a:p>
          <a:p>
            <a:pPr eaLnBrk="1" hangingPunct="1"/>
            <a:r>
              <a:rPr lang="en-US" sz="2800" smtClean="0">
                <a:latin typeface="Humanst521 Cn BT" pitchFamily="34" charset="0"/>
              </a:rPr>
              <a:t>Interaction order</a:t>
            </a:r>
          </a:p>
          <a:p>
            <a:pPr eaLnBrk="1" hangingPunct="1"/>
            <a:r>
              <a:rPr lang="en-US" sz="2800" smtClean="0">
                <a:latin typeface="Humanst521 Cn BT" pitchFamily="34" charset="0"/>
              </a:rPr>
              <a:t>Navigational elements</a:t>
            </a:r>
          </a:p>
          <a:p>
            <a:pPr eaLnBrk="1" hangingPunct="1"/>
            <a:r>
              <a:rPr lang="en-US" sz="2800" smtClean="0">
                <a:latin typeface="Humanst521 Cn BT" pitchFamily="34" charset="0"/>
              </a:rPr>
              <a:t>WCAG Rules</a:t>
            </a:r>
          </a:p>
          <a:p>
            <a:pPr lvl="1" eaLnBrk="1" hangingPunct="1"/>
            <a:r>
              <a:rPr lang="en-US" sz="2400" smtClean="0">
                <a:latin typeface="Humanst521 Cn BT" pitchFamily="34" charset="0"/>
              </a:rPr>
              <a:t>eg for online ordering:</a:t>
            </a:r>
            <a:endParaRPr lang="en-US" sz="2400" i="1" smtClean="0">
              <a:latin typeface="Humanst521 Cn BT" pitchFamily="34" charset="0"/>
            </a:endParaRPr>
          </a:p>
          <a:p>
            <a:pPr lvl="2" eaLnBrk="1" hangingPunct="1"/>
            <a:r>
              <a:rPr lang="en-US" sz="2000" smtClean="0">
                <a:latin typeface="Humanst521 Cn BT" pitchFamily="34" charset="0"/>
              </a:rPr>
              <a:t>Checkbox in addition to submit button</a:t>
            </a:r>
          </a:p>
          <a:p>
            <a:pPr lvl="2" eaLnBrk="1" hangingPunct="1"/>
            <a:r>
              <a:rPr lang="en-US" sz="2000" smtClean="0">
                <a:latin typeface="Humanst521 Cn BT" pitchFamily="34" charset="0"/>
              </a:rPr>
              <a:t>Ability to cancel within a stated timeframe</a:t>
            </a:r>
          </a:p>
          <a:p>
            <a:pPr eaLnBrk="1" hangingPunct="1"/>
            <a:r>
              <a:rPr lang="en-US" sz="2800" smtClean="0">
                <a:latin typeface="Humanst521 Cn BT" pitchFamily="34" charset="0"/>
              </a:rPr>
              <a:t>Each component’s role, name and description</a:t>
            </a:r>
          </a:p>
          <a:p>
            <a:pPr eaLnBrk="1" hangingPunct="1"/>
            <a:endParaRPr lang="en-AU" sz="2800" smtClean="0">
              <a:latin typeface="Humanst521 Cn BT" pitchFamily="34" charset="0"/>
            </a:endParaRPr>
          </a:p>
          <a:p>
            <a:pPr eaLnBrk="1" hangingPunct="1"/>
            <a:r>
              <a:rPr lang="en-AU" sz="2800" smtClean="0">
                <a:latin typeface="Humanst521 Cn BT" pitchFamily="34" charset="0"/>
              </a:rPr>
              <a:t>3.2.1 On Focus: When any component recieves focus, it does not initiate a change of context. (Level A)</a:t>
            </a:r>
            <a:endParaRPr lang="en-US" sz="2800" smtClean="0">
              <a:latin typeface="Humanst521 Cn BT" pitchFamily="34" charset="0"/>
            </a:endParaRPr>
          </a:p>
        </p:txBody>
      </p:sp>
      <p:sp>
        <p:nvSpPr>
          <p:cNvPr id="4" name="TextBox 3"/>
          <p:cNvSpPr txBox="1"/>
          <p:nvPr/>
        </p:nvSpPr>
        <p:spPr>
          <a:xfrm>
            <a:off x="0" y="0"/>
            <a:ext cx="2357422" cy="369332"/>
          </a:xfrm>
          <a:prstGeom prst="rect">
            <a:avLst/>
          </a:prstGeom>
          <a:noFill/>
        </p:spPr>
        <p:txBody>
          <a:bodyPr wrap="square" rtlCol="0">
            <a:spAutoFit/>
          </a:bodyPr>
          <a:lstStyle/>
          <a:p>
            <a:r>
              <a:rPr lang="en-AU" i="1" dirty="0" smtClean="0">
                <a:latin typeface="Humanst521 Cn BT"/>
              </a:rPr>
              <a:t>Planning</a:t>
            </a:r>
            <a:endParaRPr lang="en-US" i="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lgn="l" eaLnBrk="1" hangingPunct="1"/>
            <a:r>
              <a:rPr lang="en-US" b="1" smtClean="0">
                <a:latin typeface="Humanst521 Cn BT" pitchFamily="34" charset="0"/>
              </a:rPr>
              <a:t>The development</a:t>
            </a:r>
          </a:p>
        </p:txBody>
      </p:sp>
      <p:sp>
        <p:nvSpPr>
          <p:cNvPr id="5" name="Rectangle 3"/>
          <p:cNvSpPr txBox="1">
            <a:spLocks noChangeArrowheads="1"/>
          </p:cNvSpPr>
          <p:nvPr/>
        </p:nvSpPr>
        <p:spPr bwMode="auto">
          <a:xfrm>
            <a:off x="457200" y="1600200"/>
            <a:ext cx="4757738" cy="4525963"/>
          </a:xfrm>
          <a:prstGeom prst="rect">
            <a:avLst/>
          </a:prstGeom>
          <a:noFill/>
          <a:ln w="9525">
            <a:noFill/>
            <a:miter lim="800000"/>
            <a:headEnd/>
            <a:tailEnd/>
          </a:ln>
        </p:spPr>
        <p:txBody>
          <a:bodyPr/>
          <a:lstStyle/>
          <a:p>
            <a:pPr marL="342900" indent="-342900">
              <a:spcBef>
                <a:spcPct val="20000"/>
              </a:spcBef>
              <a:buFontTx/>
              <a:buChar char="•"/>
              <a:defRPr/>
            </a:pPr>
            <a:r>
              <a:rPr lang="en-GB" sz="2800" kern="0" dirty="0">
                <a:latin typeface="Humanst521 Cn BT" pitchFamily="34" charset="0"/>
              </a:rPr>
              <a:t>The compiler flag</a:t>
            </a:r>
          </a:p>
          <a:p>
            <a:pPr marL="342900" indent="-342900">
              <a:spcBef>
                <a:spcPct val="20000"/>
              </a:spcBef>
              <a:buFontTx/>
              <a:buChar char="•"/>
              <a:defRPr/>
            </a:pPr>
            <a:r>
              <a:rPr lang="en-GB" sz="2800" kern="0" dirty="0" smtClean="0">
                <a:latin typeface="Humanst521 Cn BT" pitchFamily="34" charset="0"/>
              </a:rPr>
              <a:t>Keyboard accessibility</a:t>
            </a:r>
          </a:p>
          <a:p>
            <a:pPr marL="342900" indent="-342900">
              <a:spcBef>
                <a:spcPct val="20000"/>
              </a:spcBef>
              <a:buFontTx/>
              <a:buChar char="•"/>
              <a:defRPr/>
            </a:pPr>
            <a:r>
              <a:rPr lang="en-GB" sz="2800" kern="0" dirty="0" smtClean="0">
                <a:latin typeface="Humanst521 Cn BT" pitchFamily="34" charset="0"/>
              </a:rPr>
              <a:t>Screen reader accessibility</a:t>
            </a:r>
            <a:endParaRPr lang="en-GB" sz="2800" kern="0" dirty="0">
              <a:latin typeface="Humanst521 Cn BT" pitchFamily="34" charset="0"/>
            </a:endParaRPr>
          </a:p>
          <a:p>
            <a:pPr marL="342900" indent="-342900">
              <a:spcBef>
                <a:spcPct val="20000"/>
              </a:spcBef>
              <a:buFontTx/>
              <a:buChar char="•"/>
              <a:defRPr/>
            </a:pPr>
            <a:r>
              <a:rPr lang="en-GB" sz="2800" kern="0" dirty="0">
                <a:latin typeface="Humanst521 Cn BT" pitchFamily="34" charset="0"/>
              </a:rPr>
              <a:t>Flex 4 accessible </a:t>
            </a:r>
            <a:r>
              <a:rPr lang="en-GB" sz="2800" kern="0" dirty="0" smtClean="0">
                <a:latin typeface="Humanst521 Cn BT" pitchFamily="34" charset="0"/>
              </a:rPr>
              <a:t>components</a:t>
            </a:r>
            <a:endParaRPr lang="en-GB" sz="2800" kern="0" dirty="0">
              <a:latin typeface="Humanst521 Cn BT" pitchFamily="34" charset="0"/>
            </a:endParaRPr>
          </a:p>
          <a:p>
            <a:pPr marL="342900" indent="-342900">
              <a:spcBef>
                <a:spcPct val="20000"/>
              </a:spcBef>
              <a:buFontTx/>
              <a:buChar char="•"/>
              <a:defRPr/>
            </a:pPr>
            <a:r>
              <a:rPr lang="en-GB" sz="2800" kern="0" dirty="0" smtClean="0">
                <a:latin typeface="Humanst521 Cn BT" pitchFamily="34" charset="0"/>
              </a:rPr>
              <a:t>Creating </a:t>
            </a:r>
            <a:r>
              <a:rPr lang="en-GB" sz="2800" kern="0" dirty="0">
                <a:latin typeface="Humanst521 Cn BT" pitchFamily="34" charset="0"/>
              </a:rPr>
              <a:t>your own custom components</a:t>
            </a:r>
          </a:p>
          <a:p>
            <a:pPr marL="342900" indent="-342900">
              <a:spcBef>
                <a:spcPct val="20000"/>
              </a:spcBef>
              <a:defRPr/>
            </a:pPr>
            <a:endParaRPr lang="en-GB" sz="2800" kern="0" dirty="0">
              <a:latin typeface="Humanst521 Cn BT" pitchFamily="34" charset="0"/>
            </a:endParaRPr>
          </a:p>
          <a:p>
            <a:pPr marL="342900" indent="-342900">
              <a:spcBef>
                <a:spcPct val="20000"/>
              </a:spcBef>
              <a:buFontTx/>
              <a:buChar char="•"/>
              <a:defRPr/>
            </a:pPr>
            <a:endParaRPr lang="en-US" sz="2800" kern="0" dirty="0">
              <a:latin typeface="Humanst521 Cn BT" pitchFamily="34" charset="0"/>
            </a:endParaRPr>
          </a:p>
        </p:txBody>
      </p:sp>
      <p:pic>
        <p:nvPicPr>
          <p:cNvPr id="25604" name="Picture 7" descr="C:\Users\carly\AppData\Local\Microsoft\Windows\Temporary Internet Files\Content.IE5\IN3C2D8Q\MCj04247980000[1].wmf"/>
          <p:cNvPicPr>
            <a:picLocks noChangeAspect="1" noChangeArrowheads="1"/>
          </p:cNvPicPr>
          <p:nvPr/>
        </p:nvPicPr>
        <p:blipFill>
          <a:blip r:embed="rId4"/>
          <a:srcRect/>
          <a:stretch>
            <a:fillRect/>
          </a:stretch>
        </p:blipFill>
        <p:spPr bwMode="auto">
          <a:xfrm>
            <a:off x="5643563" y="1714500"/>
            <a:ext cx="3071812" cy="2727325"/>
          </a:xfrm>
          <a:prstGeom prst="rect">
            <a:avLst/>
          </a:prstGeom>
          <a:noFill/>
          <a:ln w="9525">
            <a:noFill/>
            <a:miter lim="800000"/>
            <a:headEnd/>
            <a:tailEnd/>
          </a:ln>
        </p:spPr>
      </p:pic>
      <p:sp>
        <p:nvSpPr>
          <p:cNvPr id="25605" name="Rectangle 8"/>
          <p:cNvSpPr>
            <a:spLocks noChangeArrowheads="1"/>
          </p:cNvSpPr>
          <p:nvPr/>
        </p:nvSpPr>
        <p:spPr bwMode="auto">
          <a:xfrm rot="-832262">
            <a:off x="6786563" y="2428875"/>
            <a:ext cx="577850" cy="369888"/>
          </a:xfrm>
          <a:prstGeom prst="rect">
            <a:avLst/>
          </a:prstGeom>
          <a:noFill/>
          <a:ln w="9525">
            <a:noFill/>
            <a:miter lim="800000"/>
            <a:headEnd/>
            <a:tailEnd/>
          </a:ln>
        </p:spPr>
        <p:txBody>
          <a:bodyPr wrap="none">
            <a:spAutoFit/>
          </a:bodyPr>
          <a:lstStyle/>
          <a:p>
            <a:r>
              <a:rPr lang="en-US" b="1">
                <a:latin typeface="Humanst521 Cn BT" pitchFamily="34" charset="0"/>
              </a:rPr>
              <a:t>Tip: </a:t>
            </a:r>
            <a:endParaRPr lang="en-US"/>
          </a:p>
        </p:txBody>
      </p:sp>
      <p:sp>
        <p:nvSpPr>
          <p:cNvPr id="8" name="Rectangle 3"/>
          <p:cNvSpPr txBox="1">
            <a:spLocks noChangeArrowheads="1"/>
          </p:cNvSpPr>
          <p:nvPr/>
        </p:nvSpPr>
        <p:spPr bwMode="auto">
          <a:xfrm rot="20828763">
            <a:off x="6016625" y="2759075"/>
            <a:ext cx="2438400" cy="1060450"/>
          </a:xfrm>
          <a:prstGeom prst="rect">
            <a:avLst/>
          </a:prstGeom>
          <a:noFill/>
          <a:ln w="9525">
            <a:noFill/>
            <a:miter lim="800000"/>
            <a:headEnd/>
            <a:tailEnd/>
          </a:ln>
        </p:spPr>
        <p:txBody>
          <a:bodyPr/>
          <a:lstStyle/>
          <a:p>
            <a:pPr indent="-342900" algn="ctr">
              <a:spcBef>
                <a:spcPct val="20000"/>
              </a:spcBef>
              <a:defRPr/>
            </a:pPr>
            <a:r>
              <a:rPr lang="en-AU" sz="2800" b="1" kern="0" dirty="0">
                <a:latin typeface="Humanst521 Cn BT" pitchFamily="34" charset="0"/>
              </a:rPr>
              <a:t>Keep it simple, or invest time</a:t>
            </a:r>
            <a:endParaRPr lang="en-US" sz="2800" kern="0" dirty="0">
              <a:latin typeface="Humanst521 Cn BT"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274638"/>
            <a:ext cx="8229600" cy="939784"/>
          </a:xfrm>
        </p:spPr>
        <p:txBody>
          <a:bodyPr/>
          <a:lstStyle/>
          <a:p>
            <a:pPr algn="l" eaLnBrk="1" hangingPunct="1"/>
            <a:r>
              <a:rPr lang="en-US" b="1" dirty="0" smtClean="0">
                <a:latin typeface="Humanst521 Cn BT" pitchFamily="34" charset="0"/>
              </a:rPr>
              <a:t>Tips</a:t>
            </a:r>
            <a:endParaRPr lang="en-US" b="1" dirty="0" smtClean="0">
              <a:latin typeface="Humanst521 Cn BT" pitchFamily="34" charset="0"/>
            </a:endParaRPr>
          </a:p>
        </p:txBody>
      </p:sp>
      <p:sp>
        <p:nvSpPr>
          <p:cNvPr id="26627" name="Rectangle 3"/>
          <p:cNvSpPr>
            <a:spLocks noGrp="1" noChangeArrowheads="1"/>
          </p:cNvSpPr>
          <p:nvPr>
            <p:ph type="body" idx="1"/>
          </p:nvPr>
        </p:nvSpPr>
        <p:spPr>
          <a:xfrm>
            <a:off x="428596" y="1285860"/>
            <a:ext cx="8229600" cy="4525963"/>
          </a:xfrm>
        </p:spPr>
        <p:txBody>
          <a:bodyPr/>
          <a:lstStyle/>
          <a:p>
            <a:pPr eaLnBrk="1" hangingPunct="1"/>
            <a:r>
              <a:rPr lang="en-AU" sz="2800" dirty="0" smtClean="0">
                <a:latin typeface="Humanst521 Cn BT" pitchFamily="34" charset="0"/>
              </a:rPr>
              <a:t>NVDA makes flash builder slowly sometimes</a:t>
            </a:r>
          </a:p>
          <a:p>
            <a:pPr eaLnBrk="1" hangingPunct="1"/>
            <a:r>
              <a:rPr lang="en-AU" sz="2800" dirty="0" smtClean="0">
                <a:latin typeface="Humanst521 Cn BT" pitchFamily="34" charset="0"/>
              </a:rPr>
              <a:t>Mute sound while coding and then </a:t>
            </a:r>
            <a:r>
              <a:rPr lang="en-AU" sz="2800" dirty="0" err="1" smtClean="0">
                <a:latin typeface="Humanst521 Cn BT" pitchFamily="34" charset="0"/>
              </a:rPr>
              <a:t>unmute</a:t>
            </a:r>
            <a:r>
              <a:rPr lang="en-AU" sz="2800" dirty="0" smtClean="0">
                <a:latin typeface="Humanst521 Cn BT" pitchFamily="34" charset="0"/>
              </a:rPr>
              <a:t> when testing </a:t>
            </a:r>
            <a:r>
              <a:rPr lang="en-AU" sz="2800" dirty="0" err="1" smtClean="0">
                <a:latin typeface="Humanst521 Cn BT" pitchFamily="34" charset="0"/>
              </a:rPr>
              <a:t>screenreader</a:t>
            </a:r>
            <a:endParaRPr lang="en-AU" sz="2800" dirty="0" smtClean="0">
              <a:latin typeface="Humanst521 Cn BT" pitchFamily="34" charset="0"/>
            </a:endParaRPr>
          </a:p>
          <a:p>
            <a:pPr lvl="1" eaLnBrk="1" hangingPunct="1"/>
            <a:r>
              <a:rPr lang="en-AU" sz="2400" dirty="0" smtClean="0">
                <a:latin typeface="Humanst521 Cn BT" pitchFamily="34" charset="0"/>
              </a:rPr>
              <a:t>Find another source of music</a:t>
            </a:r>
          </a:p>
          <a:p>
            <a:pPr eaLnBrk="1" hangingPunct="1"/>
            <a:r>
              <a:rPr lang="en-AU" sz="2800" dirty="0" smtClean="0">
                <a:latin typeface="Humanst521 Cn BT" pitchFamily="34" charset="0"/>
              </a:rPr>
              <a:t>JAWS only allows 40min at a time</a:t>
            </a:r>
          </a:p>
          <a:p>
            <a:pPr eaLnBrk="1" hangingPunct="1"/>
            <a:r>
              <a:rPr lang="en-AU" sz="2800" dirty="0" smtClean="0">
                <a:latin typeface="Humanst521 Cn BT" pitchFamily="34" charset="0"/>
              </a:rPr>
              <a:t>Try to get chunks of uninterrupted time</a:t>
            </a:r>
          </a:p>
          <a:p>
            <a:pPr eaLnBrk="1" hangingPunct="1"/>
            <a:endParaRPr lang="en-AU" sz="2800" dirty="0" smtClean="0">
              <a:latin typeface="Humanst521 Cn BT" pitchFamily="34" charset="0"/>
            </a:endParaRPr>
          </a:p>
          <a:p>
            <a:pPr eaLnBrk="1" hangingPunct="1"/>
            <a:r>
              <a:rPr lang="en-AU" sz="2800" dirty="0" smtClean="0">
                <a:latin typeface="Humanst521 Cn BT" pitchFamily="34" charset="0"/>
              </a:rPr>
              <a:t>A lot of information is wrong or outdated</a:t>
            </a:r>
          </a:p>
        </p:txBody>
      </p:sp>
      <p:sp>
        <p:nvSpPr>
          <p:cNvPr id="5" name="TextBox 4"/>
          <p:cNvSpPr txBox="1"/>
          <p:nvPr/>
        </p:nvSpPr>
        <p:spPr>
          <a:xfrm>
            <a:off x="0" y="0"/>
            <a:ext cx="2357422" cy="369332"/>
          </a:xfrm>
          <a:prstGeom prst="rect">
            <a:avLst/>
          </a:prstGeom>
          <a:noFill/>
        </p:spPr>
        <p:txBody>
          <a:bodyPr wrap="square" rtlCol="0">
            <a:spAutoFit/>
          </a:bodyPr>
          <a:lstStyle/>
          <a:p>
            <a:r>
              <a:rPr lang="en-AU" i="1" dirty="0" smtClean="0">
                <a:latin typeface="Humanst521 Cn BT"/>
              </a:rPr>
              <a:t>Development </a:t>
            </a:r>
            <a:endParaRPr lang="en-US" i="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274638"/>
            <a:ext cx="8229600" cy="939784"/>
          </a:xfrm>
        </p:spPr>
        <p:txBody>
          <a:bodyPr/>
          <a:lstStyle/>
          <a:p>
            <a:pPr algn="l" eaLnBrk="1" hangingPunct="1"/>
            <a:r>
              <a:rPr lang="en-US" b="1" dirty="0" smtClean="0">
                <a:latin typeface="Humanst521 Cn BT" pitchFamily="34" charset="0"/>
              </a:rPr>
              <a:t>Compiling</a:t>
            </a:r>
          </a:p>
        </p:txBody>
      </p:sp>
      <p:sp>
        <p:nvSpPr>
          <p:cNvPr id="26627" name="Rectangle 3"/>
          <p:cNvSpPr>
            <a:spLocks noGrp="1" noChangeArrowheads="1"/>
          </p:cNvSpPr>
          <p:nvPr>
            <p:ph type="body" idx="1"/>
          </p:nvPr>
        </p:nvSpPr>
        <p:spPr>
          <a:xfrm>
            <a:off x="557242" y="1285860"/>
            <a:ext cx="8229600" cy="4525963"/>
          </a:xfrm>
        </p:spPr>
        <p:txBody>
          <a:bodyPr/>
          <a:lstStyle/>
          <a:p>
            <a:pPr eaLnBrk="1" hangingPunct="1"/>
            <a:r>
              <a:rPr lang="en-AU" sz="2800" dirty="0" smtClean="0">
                <a:latin typeface="Humanst521 Cn BT" pitchFamily="34" charset="0"/>
              </a:rPr>
              <a:t>Adds </a:t>
            </a:r>
            <a:r>
              <a:rPr lang="en-AU" sz="2800" dirty="0" smtClean="0">
                <a:latin typeface="Humanst521 Cn BT" pitchFamily="34" charset="0"/>
              </a:rPr>
              <a:t>about 1k in overhead per component</a:t>
            </a:r>
          </a:p>
          <a:p>
            <a:pPr eaLnBrk="1" hangingPunct="1"/>
            <a:r>
              <a:rPr lang="en-US" sz="2800" dirty="0" smtClean="0">
                <a:latin typeface="Humanst521 Cn BT" pitchFamily="34" charset="0"/>
              </a:rPr>
              <a:t>-</a:t>
            </a:r>
            <a:r>
              <a:rPr lang="en-US" sz="2800" dirty="0" smtClean="0">
                <a:latin typeface="Humanst521 Cn BT" pitchFamily="34" charset="0"/>
              </a:rPr>
              <a:t>accessible in the command </a:t>
            </a:r>
            <a:r>
              <a:rPr lang="en-US" sz="2800" dirty="0" smtClean="0">
                <a:latin typeface="Humanst521 Cn BT" pitchFamily="34" charset="0"/>
              </a:rPr>
              <a:t>line</a:t>
            </a:r>
          </a:p>
          <a:p>
            <a:pPr eaLnBrk="1" hangingPunct="1"/>
            <a:endParaRPr lang="en-AU" sz="2800" dirty="0" smtClean="0">
              <a:latin typeface="Humanst521 Cn BT" pitchFamily="34" charset="0"/>
            </a:endParaRPr>
          </a:p>
          <a:p>
            <a:pPr eaLnBrk="1" hangingPunct="1"/>
            <a:r>
              <a:rPr lang="en-AU" sz="2800" dirty="0" smtClean="0">
                <a:latin typeface="Humanst521 Cn BT" pitchFamily="34" charset="0"/>
              </a:rPr>
              <a:t>Flex Builder 3: change </a:t>
            </a:r>
            <a:r>
              <a:rPr lang="en-AU" sz="2800" dirty="0" smtClean="0">
                <a:latin typeface="Humanst521 Cn BT" pitchFamily="34" charset="0"/>
              </a:rPr>
              <a:t>the </a:t>
            </a:r>
            <a:r>
              <a:rPr lang="en-AU" sz="2800" dirty="0" smtClean="0">
                <a:latin typeface="Humanst521 Cn BT" pitchFamily="34" charset="0"/>
              </a:rPr>
              <a:t>accessible value in flex-config.xml </a:t>
            </a:r>
          </a:p>
          <a:p>
            <a:pPr eaLnBrk="1" hangingPunct="1"/>
            <a:r>
              <a:rPr lang="en-AU" sz="2800" dirty="0" smtClean="0">
                <a:latin typeface="Humanst521 Cn BT" pitchFamily="34" charset="0"/>
              </a:rPr>
              <a:t>Flash Builder 4: On by default</a:t>
            </a:r>
          </a:p>
          <a:p>
            <a:pPr eaLnBrk="1" hangingPunct="1"/>
            <a:r>
              <a:rPr lang="en-AU" sz="2800" dirty="0" smtClean="0">
                <a:latin typeface="Humanst521 Cn BT" pitchFamily="34" charset="0"/>
              </a:rPr>
              <a:t>Flash Develop: Tick box in the project properties</a:t>
            </a:r>
            <a:endParaRPr lang="en-US" sz="2800" dirty="0" smtClean="0">
              <a:latin typeface="Humanst521 Cn BT" pitchFamily="34" charset="0"/>
            </a:endParaRPr>
          </a:p>
          <a:p>
            <a:pPr eaLnBrk="1" hangingPunct="1">
              <a:buFontTx/>
              <a:buNone/>
            </a:pPr>
            <a:endParaRPr lang="en-AU" sz="2800" dirty="0" smtClean="0">
              <a:latin typeface="Humanst521 Cn BT" pitchFamily="34" charset="0"/>
            </a:endParaRPr>
          </a:p>
        </p:txBody>
      </p:sp>
      <p:sp>
        <p:nvSpPr>
          <p:cNvPr id="4" name="TextBox 3"/>
          <p:cNvSpPr txBox="1"/>
          <p:nvPr/>
        </p:nvSpPr>
        <p:spPr>
          <a:xfrm>
            <a:off x="0" y="0"/>
            <a:ext cx="2357422" cy="369332"/>
          </a:xfrm>
          <a:prstGeom prst="rect">
            <a:avLst/>
          </a:prstGeom>
          <a:noFill/>
        </p:spPr>
        <p:txBody>
          <a:bodyPr wrap="square" rtlCol="0">
            <a:spAutoFit/>
          </a:bodyPr>
          <a:lstStyle/>
          <a:p>
            <a:r>
              <a:rPr lang="en-AU" i="1" dirty="0" smtClean="0">
                <a:latin typeface="Humanst521 Cn BT"/>
              </a:rPr>
              <a:t>Development - compiling</a:t>
            </a:r>
            <a:endParaRPr lang="en-US" i="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algn="l" eaLnBrk="1" hangingPunct="1"/>
            <a:r>
              <a:rPr lang="en-US" b="1" dirty="0" smtClean="0">
                <a:latin typeface="Humanst521 Cn BT" pitchFamily="34" charset="0"/>
              </a:rPr>
              <a:t>Keyboard</a:t>
            </a:r>
            <a:endParaRPr lang="en-US" b="1" dirty="0" smtClean="0">
              <a:latin typeface="Humanst521 Cn BT" pitchFamily="34" charset="0"/>
            </a:endParaRPr>
          </a:p>
        </p:txBody>
      </p:sp>
      <p:sp>
        <p:nvSpPr>
          <p:cNvPr id="34819" name="Rectangle 3"/>
          <p:cNvSpPr>
            <a:spLocks noGrp="1" noChangeArrowheads="1"/>
          </p:cNvSpPr>
          <p:nvPr>
            <p:ph type="body" idx="1"/>
          </p:nvPr>
        </p:nvSpPr>
        <p:spPr>
          <a:xfrm>
            <a:off x="457200" y="1600200"/>
            <a:ext cx="8401080" cy="4525963"/>
          </a:xfrm>
        </p:spPr>
        <p:txBody>
          <a:bodyPr/>
          <a:lstStyle/>
          <a:p>
            <a:pPr eaLnBrk="1" hangingPunct="1">
              <a:buNone/>
            </a:pPr>
            <a:r>
              <a:rPr lang="en-AU" sz="2400" dirty="0" smtClean="0"/>
              <a:t>Is </a:t>
            </a:r>
            <a:r>
              <a:rPr lang="en-AU" sz="2400" dirty="0" smtClean="0"/>
              <a:t>the top left to bottom right tab default order ok?</a:t>
            </a:r>
          </a:p>
          <a:p>
            <a:pPr eaLnBrk="1" hangingPunct="1"/>
            <a:r>
              <a:rPr lang="en-AU" sz="2400" dirty="0" smtClean="0">
                <a:latin typeface="Humanst521 Cn BT" pitchFamily="34" charset="0"/>
              </a:rPr>
              <a:t>if not custom </a:t>
            </a:r>
            <a:r>
              <a:rPr lang="en-AU" sz="2400" dirty="0" err="1" smtClean="0">
                <a:latin typeface="Humanst521 Cn BT" pitchFamily="34" charset="0"/>
              </a:rPr>
              <a:t>tabIndex</a:t>
            </a:r>
            <a:r>
              <a:rPr lang="en-AU" sz="2400" dirty="0" smtClean="0">
                <a:latin typeface="Humanst521 Cn BT" pitchFamily="34" charset="0"/>
              </a:rPr>
              <a:t> – every </a:t>
            </a:r>
            <a:r>
              <a:rPr lang="en-AU" sz="2400" dirty="0" err="1" smtClean="0">
                <a:latin typeface="Humanst521 Cn BT" pitchFamily="34" charset="0"/>
              </a:rPr>
              <a:t>tabEnabled</a:t>
            </a:r>
            <a:r>
              <a:rPr lang="en-AU" sz="2400" dirty="0" smtClean="0">
                <a:latin typeface="Humanst521 Cn BT" pitchFamily="34" charset="0"/>
              </a:rPr>
              <a:t> component has to have one</a:t>
            </a:r>
          </a:p>
          <a:p>
            <a:pPr eaLnBrk="1" hangingPunct="1"/>
            <a:r>
              <a:rPr lang="en-AU" sz="2400" dirty="0" smtClean="0">
                <a:latin typeface="Humanst521 Cn BT"/>
              </a:rPr>
              <a:t>c</a:t>
            </a:r>
            <a:r>
              <a:rPr lang="en-AU" sz="2400" dirty="0" smtClean="0">
                <a:latin typeface="Humanst521 Cn BT"/>
              </a:rPr>
              <a:t>ustom </a:t>
            </a:r>
            <a:r>
              <a:rPr lang="en-AU" sz="2400" dirty="0" smtClean="0">
                <a:latin typeface="Humanst521 Cn BT"/>
              </a:rPr>
              <a:t>arrow key navigation</a:t>
            </a:r>
          </a:p>
          <a:p>
            <a:pPr eaLnBrk="1" hangingPunct="1">
              <a:buNone/>
            </a:pPr>
            <a:endParaRPr lang="en-US" sz="2400" dirty="0" smtClean="0">
              <a:latin typeface="Humanst521 Cn BT" pitchFamily="34" charset="0"/>
            </a:endParaRPr>
          </a:p>
        </p:txBody>
      </p:sp>
      <p:sp>
        <p:nvSpPr>
          <p:cNvPr id="4" name="TextBox 3"/>
          <p:cNvSpPr txBox="1"/>
          <p:nvPr/>
        </p:nvSpPr>
        <p:spPr>
          <a:xfrm>
            <a:off x="0" y="0"/>
            <a:ext cx="2357422" cy="369332"/>
          </a:xfrm>
          <a:prstGeom prst="rect">
            <a:avLst/>
          </a:prstGeom>
          <a:noFill/>
        </p:spPr>
        <p:txBody>
          <a:bodyPr wrap="square" rtlCol="0">
            <a:spAutoFit/>
          </a:bodyPr>
          <a:lstStyle/>
          <a:p>
            <a:r>
              <a:rPr lang="en-AU" i="1" dirty="0" smtClean="0">
                <a:latin typeface="Humanst521 Cn BT"/>
              </a:rPr>
              <a:t>Development - keyboard</a:t>
            </a:r>
            <a:endParaRPr lang="en-US" i="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428612"/>
            <a:ext cx="8229600" cy="642934"/>
          </a:xfrm>
        </p:spPr>
        <p:txBody>
          <a:bodyPr/>
          <a:lstStyle/>
          <a:p>
            <a:pPr algn="l" eaLnBrk="1" hangingPunct="1"/>
            <a:r>
              <a:rPr lang="en-US" sz="3600" b="1" dirty="0" smtClean="0">
                <a:latin typeface="Humanst521 Cn BT" pitchFamily="34" charset="0"/>
              </a:rPr>
              <a:t>Focus and communicate with the browser</a:t>
            </a:r>
          </a:p>
        </p:txBody>
      </p:sp>
      <p:sp>
        <p:nvSpPr>
          <p:cNvPr id="27651" name="Rectangle 3"/>
          <p:cNvSpPr>
            <a:spLocks noGrp="1" noChangeArrowheads="1"/>
          </p:cNvSpPr>
          <p:nvPr>
            <p:ph type="body" idx="1"/>
          </p:nvPr>
        </p:nvSpPr>
        <p:spPr/>
        <p:txBody>
          <a:bodyPr/>
          <a:lstStyle/>
          <a:p>
            <a:pPr eaLnBrk="1" hangingPunct="1"/>
            <a:r>
              <a:rPr lang="en-US" sz="2800" dirty="0" smtClean="0">
                <a:latin typeface="Humanst521 Cn BT" pitchFamily="34" charset="0"/>
              </a:rPr>
              <a:t>IE8 will pass the keyboard </a:t>
            </a:r>
            <a:r>
              <a:rPr lang="en-US" sz="2800" dirty="0" smtClean="0">
                <a:latin typeface="Humanst521 Cn BT" pitchFamily="34" charset="0"/>
              </a:rPr>
              <a:t>correctly in and out</a:t>
            </a:r>
            <a:r>
              <a:rPr lang="en-AU" sz="2800" dirty="0" smtClean="0">
                <a:latin typeface="Humanst521 Cn BT" pitchFamily="34" charset="0"/>
              </a:rPr>
              <a:t> of the </a:t>
            </a:r>
            <a:r>
              <a:rPr lang="en-AU" sz="2800" dirty="0" err="1" smtClean="0">
                <a:latin typeface="Humanst521 Cn BT" pitchFamily="34" charset="0"/>
              </a:rPr>
              <a:t>plugin</a:t>
            </a:r>
            <a:endParaRPr lang="en-AU" sz="2800" dirty="0" smtClean="0">
              <a:latin typeface="Humanst521 Cn BT" pitchFamily="34" charset="0"/>
            </a:endParaRPr>
          </a:p>
          <a:p>
            <a:pPr eaLnBrk="1" hangingPunct="1"/>
            <a:r>
              <a:rPr lang="en-AU" sz="2800" dirty="0" smtClean="0">
                <a:latin typeface="Humanst521 Cn BT" pitchFamily="34" charset="0"/>
              </a:rPr>
              <a:t>For </a:t>
            </a:r>
            <a:r>
              <a:rPr lang="en-AU" sz="2800" dirty="0" err="1" smtClean="0">
                <a:latin typeface="Humanst521 Cn BT" pitchFamily="34" charset="0"/>
              </a:rPr>
              <a:t>firefox</a:t>
            </a:r>
            <a:r>
              <a:rPr lang="en-AU" sz="2800" dirty="0" smtClean="0">
                <a:latin typeface="Humanst521 Cn BT" pitchFamily="34" charset="0"/>
              </a:rPr>
              <a:t> </a:t>
            </a:r>
            <a:r>
              <a:rPr lang="en-AU" sz="2800" dirty="0" smtClean="0">
                <a:latin typeface="Humanst521 Cn BT" pitchFamily="34" charset="0"/>
              </a:rPr>
              <a:t>use the focus command in JS</a:t>
            </a:r>
          </a:p>
          <a:p>
            <a:pPr eaLnBrk="1" hangingPunct="1"/>
            <a:r>
              <a:rPr lang="en-AU" sz="2800" dirty="0" smtClean="0">
                <a:latin typeface="Humanst521 Cn BT" pitchFamily="34" charset="0"/>
              </a:rPr>
              <a:t>No current solution for chrome or safari</a:t>
            </a:r>
          </a:p>
          <a:p>
            <a:pPr eaLnBrk="1" hangingPunct="1"/>
            <a:endParaRPr lang="en-AU" sz="2800" dirty="0" smtClean="0">
              <a:latin typeface="Humanst521 Cn BT" pitchFamily="34" charset="0"/>
            </a:endParaRPr>
          </a:p>
          <a:p>
            <a:pPr eaLnBrk="1" hangingPunct="1"/>
            <a:r>
              <a:rPr lang="en-AU" sz="2800" dirty="0" smtClean="0">
                <a:latin typeface="Humanst521 Cn BT" pitchFamily="34" charset="0"/>
              </a:rPr>
              <a:t>WCAG states that you can not trap the user’s keyboard</a:t>
            </a:r>
            <a:endParaRPr lang="en-US" sz="2800" dirty="0" smtClean="0">
              <a:latin typeface="Humanst521 Cn BT" pitchFamily="34" charset="0"/>
            </a:endParaRPr>
          </a:p>
        </p:txBody>
      </p:sp>
      <p:sp>
        <p:nvSpPr>
          <p:cNvPr id="5" name="TextBox 4"/>
          <p:cNvSpPr txBox="1"/>
          <p:nvPr/>
        </p:nvSpPr>
        <p:spPr>
          <a:xfrm>
            <a:off x="0" y="0"/>
            <a:ext cx="2357422" cy="369332"/>
          </a:xfrm>
          <a:prstGeom prst="rect">
            <a:avLst/>
          </a:prstGeom>
          <a:noFill/>
        </p:spPr>
        <p:txBody>
          <a:bodyPr wrap="square" rtlCol="0">
            <a:spAutoFit/>
          </a:bodyPr>
          <a:lstStyle/>
          <a:p>
            <a:r>
              <a:rPr lang="en-AU" i="1" dirty="0" smtClean="0">
                <a:latin typeface="Humanst521 Cn BT"/>
              </a:rPr>
              <a:t>Development - keyboard</a:t>
            </a:r>
            <a:endParaRPr lang="en-US" i="1"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algn="l" eaLnBrk="1" hangingPunct="1"/>
            <a:r>
              <a:rPr lang="en-US" b="1" dirty="0" smtClean="0">
                <a:latin typeface="Humanst521 Cn BT" pitchFamily="34" charset="0"/>
              </a:rPr>
              <a:t>Custom commands</a:t>
            </a:r>
          </a:p>
        </p:txBody>
      </p:sp>
      <p:sp>
        <p:nvSpPr>
          <p:cNvPr id="35843" name="Rectangle 3"/>
          <p:cNvSpPr>
            <a:spLocks noGrp="1" noChangeArrowheads="1"/>
          </p:cNvSpPr>
          <p:nvPr>
            <p:ph type="body" idx="1"/>
          </p:nvPr>
        </p:nvSpPr>
        <p:spPr/>
        <p:txBody>
          <a:bodyPr/>
          <a:lstStyle/>
          <a:p>
            <a:pPr eaLnBrk="1" hangingPunct="1"/>
            <a:r>
              <a:rPr lang="en-AU" sz="2400" dirty="0" smtClean="0">
                <a:latin typeface="Humanst521 Cn BT"/>
              </a:rPr>
              <a:t>Ctrl </a:t>
            </a:r>
            <a:r>
              <a:rPr lang="en-AU" sz="2400" dirty="0" smtClean="0">
                <a:latin typeface="Humanst521 Cn BT"/>
              </a:rPr>
              <a:t>F </a:t>
            </a:r>
            <a:r>
              <a:rPr lang="en-AU" sz="2400" dirty="0" smtClean="0">
                <a:latin typeface="Humanst521 Cn BT"/>
              </a:rPr>
              <a:t>- Search</a:t>
            </a:r>
          </a:p>
          <a:p>
            <a:pPr eaLnBrk="1" hangingPunct="1"/>
            <a:r>
              <a:rPr lang="en-AU" sz="2400" dirty="0" smtClean="0">
                <a:latin typeface="Humanst521 Cn BT"/>
              </a:rPr>
              <a:t>Ctrl </a:t>
            </a:r>
            <a:r>
              <a:rPr lang="en-AU" sz="2400" dirty="0" smtClean="0">
                <a:latin typeface="Humanst521 Cn BT"/>
              </a:rPr>
              <a:t>+/- </a:t>
            </a:r>
            <a:r>
              <a:rPr lang="en-AU" sz="2400" dirty="0" smtClean="0">
                <a:latin typeface="Humanst521 Cn BT"/>
              </a:rPr>
              <a:t>should </a:t>
            </a:r>
            <a:r>
              <a:rPr lang="en-AU" sz="2400" dirty="0" smtClean="0">
                <a:latin typeface="Humanst521 Cn BT"/>
              </a:rPr>
              <a:t>change text size</a:t>
            </a:r>
          </a:p>
          <a:p>
            <a:pPr eaLnBrk="1" hangingPunct="1"/>
            <a:r>
              <a:rPr lang="en-AU" sz="2400" dirty="0" smtClean="0">
                <a:latin typeface="Humanst521 Cn BT"/>
              </a:rPr>
              <a:t>Shortcut keys for help and reading the menu</a:t>
            </a:r>
          </a:p>
          <a:p>
            <a:pPr eaLnBrk="1" hangingPunct="1"/>
            <a:endParaRPr lang="en-AU" sz="2400" dirty="0" smtClean="0">
              <a:latin typeface="Humanst521 Cn BT"/>
            </a:endParaRPr>
          </a:p>
          <a:p>
            <a:pPr eaLnBrk="1" hangingPunct="1"/>
            <a:endParaRPr lang="en-US" sz="2400" dirty="0" smtClean="0">
              <a:latin typeface="Humanst521 Cn BT" pitchFamily="34" charset="0"/>
            </a:endParaRPr>
          </a:p>
        </p:txBody>
      </p:sp>
      <p:sp>
        <p:nvSpPr>
          <p:cNvPr id="4" name="TextBox 3"/>
          <p:cNvSpPr txBox="1"/>
          <p:nvPr/>
        </p:nvSpPr>
        <p:spPr>
          <a:xfrm>
            <a:off x="0" y="0"/>
            <a:ext cx="2357422" cy="369332"/>
          </a:xfrm>
          <a:prstGeom prst="rect">
            <a:avLst/>
          </a:prstGeom>
          <a:noFill/>
        </p:spPr>
        <p:txBody>
          <a:bodyPr wrap="square" rtlCol="0">
            <a:spAutoFit/>
          </a:bodyPr>
          <a:lstStyle/>
          <a:p>
            <a:r>
              <a:rPr lang="en-AU" i="1" dirty="0" smtClean="0">
                <a:latin typeface="Humanst521 Cn BT"/>
              </a:rPr>
              <a:t>Development - keyboard</a:t>
            </a:r>
            <a:endParaRPr lang="en-US" i="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algn="l" eaLnBrk="1" hangingPunct="1"/>
            <a:r>
              <a:rPr lang="en-US" b="1" dirty="0" smtClean="0">
                <a:latin typeface="Humanst521 Cn BT" pitchFamily="34" charset="0"/>
              </a:rPr>
              <a:t>Screen reader</a:t>
            </a:r>
          </a:p>
        </p:txBody>
      </p:sp>
      <p:sp>
        <p:nvSpPr>
          <p:cNvPr id="34819" name="Rectangle 3"/>
          <p:cNvSpPr>
            <a:spLocks noGrp="1" noChangeArrowheads="1"/>
          </p:cNvSpPr>
          <p:nvPr>
            <p:ph type="body" idx="1"/>
          </p:nvPr>
        </p:nvSpPr>
        <p:spPr/>
        <p:txBody>
          <a:bodyPr/>
          <a:lstStyle/>
          <a:p>
            <a:pPr eaLnBrk="1" hangingPunct="1"/>
            <a:r>
              <a:rPr lang="en-AU" sz="2400" dirty="0" smtClean="0"/>
              <a:t>Flash uses </a:t>
            </a:r>
            <a:r>
              <a:rPr lang="en-AU" sz="2400" dirty="0" smtClean="0"/>
              <a:t>MSAA to communicate with assistive </a:t>
            </a:r>
            <a:r>
              <a:rPr lang="en-AU" sz="2400" dirty="0" smtClean="0"/>
              <a:t>technologies</a:t>
            </a:r>
          </a:p>
          <a:p>
            <a:pPr lvl="1" eaLnBrk="1" hangingPunct="1"/>
            <a:r>
              <a:rPr lang="en-AU" sz="2000" dirty="0" smtClean="0"/>
              <a:t>Considered the server</a:t>
            </a:r>
            <a:endParaRPr lang="en-AU" sz="2000" dirty="0" smtClean="0"/>
          </a:p>
          <a:p>
            <a:pPr eaLnBrk="1" hangingPunct="1"/>
            <a:r>
              <a:rPr lang="en-AU" sz="2400" dirty="0" smtClean="0"/>
              <a:t>Components have </a:t>
            </a:r>
          </a:p>
          <a:p>
            <a:pPr lvl="1" eaLnBrk="1" hangingPunct="1"/>
            <a:r>
              <a:rPr lang="en-AU" sz="2000" dirty="0" smtClean="0"/>
              <a:t>Names</a:t>
            </a:r>
          </a:p>
          <a:p>
            <a:pPr lvl="1" eaLnBrk="1" hangingPunct="1"/>
            <a:r>
              <a:rPr lang="en-AU" sz="2000" dirty="0" smtClean="0"/>
              <a:t>Roles</a:t>
            </a:r>
          </a:p>
          <a:p>
            <a:pPr lvl="1" eaLnBrk="1" hangingPunct="1"/>
            <a:r>
              <a:rPr lang="en-AU" sz="2000" dirty="0" smtClean="0"/>
              <a:t>Descriptions</a:t>
            </a:r>
          </a:p>
          <a:p>
            <a:pPr eaLnBrk="1" hangingPunct="1"/>
            <a:endParaRPr lang="en-US" sz="2400" dirty="0" smtClean="0">
              <a:latin typeface="Humanst521 Cn BT" pitchFamily="34" charset="0"/>
            </a:endParaRPr>
          </a:p>
        </p:txBody>
      </p:sp>
      <p:sp>
        <p:nvSpPr>
          <p:cNvPr id="4" name="TextBox 3"/>
          <p:cNvSpPr txBox="1"/>
          <p:nvPr/>
        </p:nvSpPr>
        <p:spPr>
          <a:xfrm>
            <a:off x="0" y="0"/>
            <a:ext cx="2357422" cy="369332"/>
          </a:xfrm>
          <a:prstGeom prst="rect">
            <a:avLst/>
          </a:prstGeom>
          <a:noFill/>
        </p:spPr>
        <p:txBody>
          <a:bodyPr wrap="square" rtlCol="0">
            <a:spAutoFit/>
          </a:bodyPr>
          <a:lstStyle/>
          <a:p>
            <a:r>
              <a:rPr lang="en-AU" i="1" dirty="0" smtClean="0">
                <a:latin typeface="Humanst521 Cn BT"/>
              </a:rPr>
              <a:t>Development – Screen reader</a:t>
            </a:r>
            <a:endParaRPr lang="en-US"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l" eaLnBrk="1" hangingPunct="1"/>
            <a:r>
              <a:rPr lang="en-US" b="1" smtClean="0">
                <a:latin typeface="Humanst521 Cn BT" pitchFamily="34" charset="0"/>
              </a:rPr>
              <a:t>The accessibility journey</a:t>
            </a:r>
          </a:p>
        </p:txBody>
      </p:sp>
      <p:sp>
        <p:nvSpPr>
          <p:cNvPr id="9" name="Rectangle 3"/>
          <p:cNvSpPr txBox="1">
            <a:spLocks noChangeArrowheads="1"/>
          </p:cNvSpPr>
          <p:nvPr/>
        </p:nvSpPr>
        <p:spPr bwMode="auto">
          <a:xfrm>
            <a:off x="457200" y="1600200"/>
            <a:ext cx="8229600" cy="4525963"/>
          </a:xfrm>
          <a:prstGeom prst="rect">
            <a:avLst/>
          </a:prstGeom>
          <a:noFill/>
          <a:ln w="9525">
            <a:noFill/>
            <a:miter lim="800000"/>
            <a:headEnd/>
            <a:tailEnd/>
          </a:ln>
        </p:spPr>
        <p:txBody>
          <a:bodyPr/>
          <a:lstStyle/>
          <a:p>
            <a:pPr marL="342900" indent="-342900">
              <a:spcBef>
                <a:spcPct val="20000"/>
              </a:spcBef>
              <a:defRPr/>
            </a:pPr>
            <a:r>
              <a:rPr lang="en-US" sz="3200" b="1" kern="0" dirty="0">
                <a:latin typeface="Humanst521 Cn BT" pitchFamily="34" charset="0"/>
              </a:rPr>
              <a:t>From a developer’s perspective</a:t>
            </a:r>
          </a:p>
          <a:p>
            <a:pPr marL="342900" indent="-342900">
              <a:spcBef>
                <a:spcPct val="20000"/>
              </a:spcBef>
              <a:buFontTx/>
              <a:buChar char="•"/>
              <a:defRPr/>
            </a:pPr>
            <a:r>
              <a:rPr lang="en-US" sz="2800" kern="0" dirty="0">
                <a:latin typeface="Humanst521 Cn BT" pitchFamily="34" charset="0"/>
              </a:rPr>
              <a:t>The client brief – why accessibility</a:t>
            </a:r>
          </a:p>
          <a:p>
            <a:pPr marL="342900" indent="-342900">
              <a:spcBef>
                <a:spcPct val="20000"/>
              </a:spcBef>
              <a:buFontTx/>
              <a:buChar char="•"/>
              <a:defRPr/>
            </a:pPr>
            <a:r>
              <a:rPr lang="en-US" sz="2800" kern="0" dirty="0">
                <a:latin typeface="Humanst521 Cn BT" pitchFamily="34" charset="0"/>
              </a:rPr>
              <a:t>The proposal – promises, assumptions and exclusions</a:t>
            </a:r>
          </a:p>
          <a:p>
            <a:pPr marL="342900" indent="-342900">
              <a:spcBef>
                <a:spcPct val="20000"/>
              </a:spcBef>
              <a:buFontTx/>
              <a:buChar char="•"/>
              <a:defRPr/>
            </a:pPr>
            <a:r>
              <a:rPr lang="en-US" sz="2800" kern="0" dirty="0">
                <a:latin typeface="Humanst521 Cn BT" pitchFamily="34" charset="0"/>
              </a:rPr>
              <a:t>The planning – hours estimation and what to tell the designers</a:t>
            </a:r>
          </a:p>
          <a:p>
            <a:pPr marL="342900" indent="-342900">
              <a:spcBef>
                <a:spcPct val="20000"/>
              </a:spcBef>
              <a:buFontTx/>
              <a:buChar char="•"/>
              <a:defRPr/>
            </a:pPr>
            <a:r>
              <a:rPr lang="en-US" sz="2800" kern="0" dirty="0">
                <a:latin typeface="Humanst521 Cn BT" pitchFamily="34" charset="0"/>
              </a:rPr>
              <a:t>The development – how to make it work</a:t>
            </a:r>
          </a:p>
          <a:p>
            <a:pPr marL="342900" indent="-342900">
              <a:spcBef>
                <a:spcPct val="20000"/>
              </a:spcBef>
              <a:buFontTx/>
              <a:buChar char="•"/>
              <a:defRPr/>
            </a:pPr>
            <a:r>
              <a:rPr lang="en-US" sz="2800" kern="0" dirty="0">
                <a:latin typeface="Humanst521 Cn BT" pitchFamily="34" charset="0"/>
              </a:rPr>
              <a:t>Testing – the tools and techniques</a:t>
            </a:r>
          </a:p>
          <a:p>
            <a:pPr marL="342900" indent="-342900">
              <a:spcBef>
                <a:spcPct val="20000"/>
              </a:spcBef>
              <a:buFontTx/>
              <a:buChar char="•"/>
              <a:defRPr/>
            </a:pPr>
            <a:r>
              <a:rPr lang="en-US" sz="2800" kern="0" dirty="0">
                <a:latin typeface="Humanst521 Cn BT" pitchFamily="34" charset="0"/>
              </a:rPr>
              <a:t>Where to get help and information</a:t>
            </a:r>
          </a:p>
          <a:p>
            <a:pPr marL="342900" indent="-342900">
              <a:spcBef>
                <a:spcPct val="20000"/>
              </a:spcBef>
              <a:buFontTx/>
              <a:buChar char="•"/>
              <a:defRPr/>
            </a:pPr>
            <a:endParaRPr lang="en-US" sz="2800" kern="0" dirty="0">
              <a:latin typeface="Humanst521 Cn BT"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algn="l" eaLnBrk="1" hangingPunct="1"/>
            <a:r>
              <a:rPr lang="en-US" b="1" smtClean="0">
                <a:latin typeface="Humanst521 Cn BT" pitchFamily="34" charset="0"/>
              </a:rPr>
              <a:t>Accessibility Properties</a:t>
            </a:r>
          </a:p>
        </p:txBody>
      </p:sp>
      <p:sp>
        <p:nvSpPr>
          <p:cNvPr id="29699" name="Rectangle 3"/>
          <p:cNvSpPr>
            <a:spLocks noGrp="1" noChangeArrowheads="1"/>
          </p:cNvSpPr>
          <p:nvPr>
            <p:ph type="body" idx="1"/>
          </p:nvPr>
        </p:nvSpPr>
        <p:spPr>
          <a:xfrm>
            <a:off x="428596" y="1357298"/>
            <a:ext cx="8229600" cy="4525963"/>
          </a:xfrm>
        </p:spPr>
        <p:txBody>
          <a:bodyPr/>
          <a:lstStyle/>
          <a:p>
            <a:pPr eaLnBrk="1" hangingPunct="1"/>
            <a:r>
              <a:rPr lang="en-US" sz="2800" dirty="0" err="1" smtClean="0">
                <a:latin typeface="Humanst521 Cn BT" pitchFamily="34" charset="0"/>
              </a:rPr>
              <a:t>flash.accessibility.AccessibilityProperties</a:t>
            </a:r>
            <a:endParaRPr lang="en-US" sz="2800" dirty="0" smtClean="0">
              <a:latin typeface="Humanst521 Cn BT" pitchFamily="34" charset="0"/>
            </a:endParaRPr>
          </a:p>
          <a:p>
            <a:pPr eaLnBrk="1" hangingPunct="1"/>
            <a:r>
              <a:rPr lang="en-AU" sz="2800" dirty="0" smtClean="0">
                <a:latin typeface="Humanst521 Cn BT" pitchFamily="34" charset="0"/>
              </a:rPr>
              <a:t>Every display object has one</a:t>
            </a:r>
          </a:p>
          <a:p>
            <a:pPr eaLnBrk="1" hangingPunct="1"/>
            <a:endParaRPr lang="en-AU" sz="2800" dirty="0" smtClean="0">
              <a:latin typeface="Humanst521 Cn BT" pitchFamily="34" charset="0"/>
            </a:endParaRPr>
          </a:p>
          <a:p>
            <a:pPr eaLnBrk="1" hangingPunct="1"/>
            <a:r>
              <a:rPr lang="en-AU" sz="2800" dirty="0" smtClean="0">
                <a:latin typeface="Humanst521 Cn BT" pitchFamily="34" charset="0"/>
              </a:rPr>
              <a:t>Name</a:t>
            </a:r>
          </a:p>
          <a:p>
            <a:pPr eaLnBrk="1" hangingPunct="1"/>
            <a:r>
              <a:rPr lang="en-AU" sz="2800" dirty="0" smtClean="0">
                <a:latin typeface="Humanst521 Cn BT" pitchFamily="34" charset="0"/>
              </a:rPr>
              <a:t>Description</a:t>
            </a:r>
          </a:p>
          <a:p>
            <a:pPr eaLnBrk="1" hangingPunct="1"/>
            <a:r>
              <a:rPr lang="en-AU" sz="2800" i="1" dirty="0" smtClean="0">
                <a:latin typeface="Humanst521 Cn BT" pitchFamily="34" charset="0"/>
              </a:rPr>
              <a:t>Silent (go through later)</a:t>
            </a:r>
            <a:endParaRPr lang="en-US" sz="2800" i="1" dirty="0" smtClean="0">
              <a:latin typeface="Humanst521 Cn BT" pitchFamily="34" charset="0"/>
            </a:endParaRPr>
          </a:p>
          <a:p>
            <a:pPr eaLnBrk="1" hangingPunct="1"/>
            <a:endParaRPr lang="en-AU" sz="2800" dirty="0" smtClean="0">
              <a:latin typeface="Humanst521 Cn BT" pitchFamily="34" charset="0"/>
            </a:endParaRPr>
          </a:p>
          <a:p>
            <a:pPr eaLnBrk="1" hangingPunct="1"/>
            <a:r>
              <a:rPr lang="en-AU" sz="2800" dirty="0" smtClean="0">
                <a:latin typeface="Humanst521 Cn BT" pitchFamily="34" charset="0"/>
              </a:rPr>
              <a:t>Also shortcut, </a:t>
            </a:r>
            <a:r>
              <a:rPr lang="en-AU" sz="2800" dirty="0" err="1" smtClean="0">
                <a:latin typeface="Humanst521 Cn BT" pitchFamily="34" charset="0"/>
              </a:rPr>
              <a:t>autolabelling</a:t>
            </a:r>
            <a:r>
              <a:rPr lang="en-AU" sz="2800" dirty="0" smtClean="0">
                <a:latin typeface="Humanst521 Cn BT" pitchFamily="34" charset="0"/>
              </a:rPr>
              <a:t> and </a:t>
            </a:r>
            <a:r>
              <a:rPr lang="en-AU" sz="2800" dirty="0" err="1" smtClean="0">
                <a:latin typeface="Humanst521 Cn BT" pitchFamily="34" charset="0"/>
              </a:rPr>
              <a:t>forceSimple</a:t>
            </a:r>
            <a:endParaRPr lang="en-US" sz="2800" dirty="0" smtClean="0">
              <a:latin typeface="Humanst521 Cn BT" pitchFamily="34" charset="0"/>
            </a:endParaRPr>
          </a:p>
        </p:txBody>
      </p:sp>
      <p:sp>
        <p:nvSpPr>
          <p:cNvPr id="5" name="TextBox 4"/>
          <p:cNvSpPr txBox="1"/>
          <p:nvPr/>
        </p:nvSpPr>
        <p:spPr>
          <a:xfrm>
            <a:off x="0" y="0"/>
            <a:ext cx="2357422" cy="369332"/>
          </a:xfrm>
          <a:prstGeom prst="rect">
            <a:avLst/>
          </a:prstGeom>
          <a:noFill/>
        </p:spPr>
        <p:txBody>
          <a:bodyPr wrap="square" rtlCol="0">
            <a:spAutoFit/>
          </a:bodyPr>
          <a:lstStyle/>
          <a:p>
            <a:r>
              <a:rPr lang="en-AU" i="1" dirty="0" smtClean="0">
                <a:latin typeface="Humanst521 Cn BT"/>
              </a:rPr>
              <a:t>Development – Screen reader</a:t>
            </a:r>
            <a:endParaRPr lang="en-US" i="1"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algn="l" eaLnBrk="1" hangingPunct="1"/>
            <a:r>
              <a:rPr lang="en-US" b="1" dirty="0" smtClean="0">
                <a:latin typeface="Humanst521 Cn BT" pitchFamily="34" charset="0"/>
              </a:rPr>
              <a:t>Detecting </a:t>
            </a:r>
            <a:r>
              <a:rPr lang="en-US" b="1" dirty="0" smtClean="0">
                <a:latin typeface="Humanst521 Cn BT" pitchFamily="34" charset="0"/>
              </a:rPr>
              <a:t>assistive technologies</a:t>
            </a:r>
            <a:endParaRPr lang="en-US" b="1" dirty="0" smtClean="0">
              <a:latin typeface="Humanst521 Cn BT" pitchFamily="34" charset="0"/>
            </a:endParaRPr>
          </a:p>
        </p:txBody>
      </p:sp>
      <p:sp>
        <p:nvSpPr>
          <p:cNvPr id="33795" name="Rectangle 3"/>
          <p:cNvSpPr>
            <a:spLocks noGrp="1" noChangeArrowheads="1"/>
          </p:cNvSpPr>
          <p:nvPr>
            <p:ph type="body" idx="1"/>
          </p:nvPr>
        </p:nvSpPr>
        <p:spPr/>
        <p:txBody>
          <a:bodyPr/>
          <a:lstStyle/>
          <a:p>
            <a:pPr eaLnBrk="1" hangingPunct="1">
              <a:buFontTx/>
              <a:buNone/>
            </a:pPr>
            <a:r>
              <a:rPr lang="en-US" dirty="0" err="1" smtClean="0">
                <a:latin typeface="Humanst521 Cn BT" pitchFamily="34" charset="0"/>
              </a:rPr>
              <a:t>flash.accessibility.Accessibility</a:t>
            </a:r>
            <a:r>
              <a:rPr lang="en-US" dirty="0" smtClean="0">
                <a:latin typeface="Humanst521 Cn BT" pitchFamily="34" charset="0"/>
              </a:rPr>
              <a:t>.</a:t>
            </a:r>
            <a:r>
              <a:rPr lang="en-AU" sz="2800" dirty="0" smtClean="0">
                <a:latin typeface="Humanst521 Cn BT" pitchFamily="34" charset="0"/>
              </a:rPr>
              <a:t>active</a:t>
            </a:r>
          </a:p>
          <a:p>
            <a:pPr eaLnBrk="1" hangingPunct="1">
              <a:buNone/>
            </a:pPr>
            <a:endParaRPr lang="en-AU" sz="2800" dirty="0" smtClean="0">
              <a:latin typeface="Humanst521 Cn BT" pitchFamily="34" charset="0"/>
            </a:endParaRPr>
          </a:p>
          <a:p>
            <a:pPr eaLnBrk="1" hangingPunct="1">
              <a:buNone/>
            </a:pPr>
            <a:r>
              <a:rPr lang="en-AU" sz="2800" dirty="0" smtClean="0">
                <a:latin typeface="Humanst521 Cn BT" pitchFamily="34" charset="0"/>
              </a:rPr>
              <a:t>Assistive technology != </a:t>
            </a:r>
            <a:r>
              <a:rPr lang="en-AU" sz="2800" dirty="0" err="1" smtClean="0">
                <a:latin typeface="Humanst521 Cn BT" pitchFamily="34" charset="0"/>
              </a:rPr>
              <a:t>Screenreader</a:t>
            </a:r>
            <a:endParaRPr lang="en-AU" sz="2800" dirty="0" smtClean="0">
              <a:latin typeface="Humanst521 Cn BT" pitchFamily="34" charset="0"/>
            </a:endParaRPr>
          </a:p>
          <a:p>
            <a:pPr eaLnBrk="1" hangingPunct="1">
              <a:buNone/>
            </a:pPr>
            <a:endParaRPr lang="en-AU" sz="2800" dirty="0" smtClean="0">
              <a:latin typeface="Humanst521 Cn BT" pitchFamily="34" charset="0"/>
            </a:endParaRPr>
          </a:p>
          <a:p>
            <a:pPr eaLnBrk="1" hangingPunct="1">
              <a:buNone/>
            </a:pPr>
            <a:endParaRPr lang="en-US" sz="2800" dirty="0" smtClean="0">
              <a:latin typeface="Humanst521 Cn BT" pitchFamily="34" charset="0"/>
            </a:endParaRPr>
          </a:p>
        </p:txBody>
      </p:sp>
      <p:sp>
        <p:nvSpPr>
          <p:cNvPr id="4" name="TextBox 3"/>
          <p:cNvSpPr txBox="1"/>
          <p:nvPr/>
        </p:nvSpPr>
        <p:spPr>
          <a:xfrm>
            <a:off x="0" y="0"/>
            <a:ext cx="3857620" cy="369332"/>
          </a:xfrm>
          <a:prstGeom prst="rect">
            <a:avLst/>
          </a:prstGeom>
          <a:noFill/>
        </p:spPr>
        <p:txBody>
          <a:bodyPr wrap="square" rtlCol="0">
            <a:spAutoFit/>
          </a:bodyPr>
          <a:lstStyle/>
          <a:p>
            <a:r>
              <a:rPr lang="en-AU" i="1" dirty="0" smtClean="0">
                <a:latin typeface="Humanst521 Cn BT"/>
              </a:rPr>
              <a:t>Development – </a:t>
            </a:r>
            <a:r>
              <a:rPr lang="en-AU" i="1" dirty="0" err="1" smtClean="0">
                <a:latin typeface="Humanst521 Cn BT"/>
              </a:rPr>
              <a:t>screenreader</a:t>
            </a:r>
            <a:endParaRPr lang="en-US" i="1"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algn="l" eaLnBrk="1" hangingPunct="1"/>
            <a:r>
              <a:rPr lang="en-US" b="1" dirty="0" smtClean="0">
                <a:latin typeface="Humanst521 Cn BT" pitchFamily="34" charset="0"/>
              </a:rPr>
              <a:t>Flex 4 </a:t>
            </a:r>
            <a:r>
              <a:rPr lang="en-US" b="1" dirty="0" smtClean="0">
                <a:latin typeface="Humanst521 Cn BT" pitchFamily="34" charset="0"/>
              </a:rPr>
              <a:t>prebuilt components</a:t>
            </a:r>
          </a:p>
        </p:txBody>
      </p:sp>
      <p:sp>
        <p:nvSpPr>
          <p:cNvPr id="30723" name="Rectangle 3"/>
          <p:cNvSpPr>
            <a:spLocks noGrp="1" noChangeArrowheads="1"/>
          </p:cNvSpPr>
          <p:nvPr>
            <p:ph type="body" idx="1"/>
          </p:nvPr>
        </p:nvSpPr>
        <p:spPr>
          <a:xfrm>
            <a:off x="0" y="1428750"/>
            <a:ext cx="3686175" cy="4614863"/>
          </a:xfrm>
        </p:spPr>
        <p:txBody>
          <a:bodyPr/>
          <a:lstStyle/>
          <a:p>
            <a:pPr eaLnBrk="1" hangingPunct="1"/>
            <a:r>
              <a:rPr lang="en-US" sz="2800" smtClean="0">
                <a:latin typeface="Humanst521 Cn BT" pitchFamily="34" charset="0"/>
              </a:rPr>
              <a:t>Accordion container</a:t>
            </a:r>
          </a:p>
          <a:p>
            <a:pPr eaLnBrk="1" hangingPunct="1"/>
            <a:r>
              <a:rPr lang="en-US" sz="2800" smtClean="0">
                <a:latin typeface="Humanst521 Cn BT" pitchFamily="34" charset="0"/>
              </a:rPr>
              <a:t>AdvancedDataGrid control</a:t>
            </a:r>
          </a:p>
          <a:p>
            <a:pPr eaLnBrk="1" hangingPunct="1"/>
            <a:r>
              <a:rPr lang="en-US" sz="2800" smtClean="0">
                <a:latin typeface="Humanst521 Cn BT" pitchFamily="34" charset="0"/>
              </a:rPr>
              <a:t>Alert control</a:t>
            </a:r>
          </a:p>
          <a:p>
            <a:pPr eaLnBrk="1" hangingPunct="1"/>
            <a:r>
              <a:rPr lang="en-US" sz="2800" smtClean="0">
                <a:latin typeface="Humanst521 Cn BT" pitchFamily="34" charset="0"/>
              </a:rPr>
              <a:t>Button control</a:t>
            </a:r>
          </a:p>
          <a:p>
            <a:pPr eaLnBrk="1" hangingPunct="1"/>
            <a:r>
              <a:rPr lang="en-US" sz="2800" smtClean="0">
                <a:latin typeface="Humanst521 Cn BT" pitchFamily="34" charset="0"/>
              </a:rPr>
              <a:t>CheckBox control</a:t>
            </a:r>
          </a:p>
          <a:p>
            <a:pPr eaLnBrk="1" hangingPunct="1"/>
            <a:r>
              <a:rPr lang="en-US" sz="2800" smtClean="0">
                <a:latin typeface="Humanst521 Cn BT" pitchFamily="34" charset="0"/>
              </a:rPr>
              <a:t>ColorPicker control</a:t>
            </a:r>
          </a:p>
          <a:p>
            <a:pPr eaLnBrk="1" hangingPunct="1"/>
            <a:r>
              <a:rPr lang="en-US" sz="2800" smtClean="0">
                <a:latin typeface="Humanst521 Cn BT" pitchFamily="34" charset="0"/>
              </a:rPr>
              <a:t>ComboBox control</a:t>
            </a:r>
          </a:p>
          <a:p>
            <a:pPr eaLnBrk="1" hangingPunct="1"/>
            <a:r>
              <a:rPr lang="en-US" sz="2800" smtClean="0">
                <a:latin typeface="Humanst521 Cn BT" pitchFamily="34" charset="0"/>
              </a:rPr>
              <a:t>DataGrid control</a:t>
            </a:r>
          </a:p>
          <a:p>
            <a:pPr eaLnBrk="1" hangingPunct="1"/>
            <a:r>
              <a:rPr lang="en-US" sz="2800" smtClean="0">
                <a:latin typeface="Humanst521 Cn BT" pitchFamily="34" charset="0"/>
              </a:rPr>
              <a:t>DateChooser control</a:t>
            </a:r>
          </a:p>
          <a:p>
            <a:pPr eaLnBrk="1" hangingPunct="1"/>
            <a:endParaRPr lang="en-US" sz="2800" smtClean="0">
              <a:latin typeface="Humanst521 Cn BT" pitchFamily="34" charset="0"/>
            </a:endParaRPr>
          </a:p>
        </p:txBody>
      </p:sp>
      <p:sp>
        <p:nvSpPr>
          <p:cNvPr id="4" name="Rectangle 3"/>
          <p:cNvSpPr txBox="1">
            <a:spLocks noChangeArrowheads="1"/>
          </p:cNvSpPr>
          <p:nvPr/>
        </p:nvSpPr>
        <p:spPr bwMode="auto">
          <a:xfrm>
            <a:off x="3143250" y="1428750"/>
            <a:ext cx="3686175" cy="4614863"/>
          </a:xfrm>
          <a:prstGeom prst="rect">
            <a:avLst/>
          </a:prstGeom>
          <a:noFill/>
          <a:ln w="9525">
            <a:noFill/>
            <a:miter lim="800000"/>
            <a:headEnd/>
            <a:tailEnd/>
          </a:ln>
          <a:effectLst/>
        </p:spPr>
        <p:txBody>
          <a:bodyPr/>
          <a:lstStyle/>
          <a:p>
            <a:pPr marL="342900" indent="-342900">
              <a:spcBef>
                <a:spcPct val="20000"/>
              </a:spcBef>
              <a:buFontTx/>
              <a:buChar char="•"/>
              <a:defRPr/>
            </a:pPr>
            <a:r>
              <a:rPr lang="en-US" sz="2800" kern="0" dirty="0" err="1">
                <a:latin typeface="Humanst521 Cn BT" pitchFamily="34" charset="0"/>
              </a:rPr>
              <a:t>DateField</a:t>
            </a:r>
            <a:r>
              <a:rPr lang="en-US" sz="2800" kern="0" dirty="0">
                <a:latin typeface="Humanst521 Cn BT" pitchFamily="34" charset="0"/>
              </a:rPr>
              <a:t> control</a:t>
            </a:r>
          </a:p>
          <a:p>
            <a:pPr marL="342900" indent="-342900">
              <a:spcBef>
                <a:spcPct val="20000"/>
              </a:spcBef>
              <a:buFontTx/>
              <a:buChar char="•"/>
              <a:defRPr/>
            </a:pPr>
            <a:r>
              <a:rPr lang="en-US" sz="2800" kern="0" dirty="0">
                <a:latin typeface="Humanst521 Cn BT" pitchFamily="34" charset="0"/>
              </a:rPr>
              <a:t>Form container</a:t>
            </a:r>
          </a:p>
          <a:p>
            <a:pPr marL="342900" indent="-342900">
              <a:spcBef>
                <a:spcPct val="20000"/>
              </a:spcBef>
              <a:buFontTx/>
              <a:buChar char="•"/>
              <a:defRPr/>
            </a:pPr>
            <a:r>
              <a:rPr lang="en-US" sz="2800" kern="0" dirty="0">
                <a:latin typeface="Humanst521 Cn BT" pitchFamily="34" charset="0"/>
              </a:rPr>
              <a:t>Image control</a:t>
            </a:r>
          </a:p>
          <a:p>
            <a:pPr marL="342900" indent="-342900">
              <a:spcBef>
                <a:spcPct val="20000"/>
              </a:spcBef>
              <a:buFontTx/>
              <a:buChar char="•"/>
              <a:defRPr/>
            </a:pPr>
            <a:r>
              <a:rPr lang="en-US" sz="2800" kern="0" dirty="0">
                <a:latin typeface="Humanst521 Cn BT" pitchFamily="34" charset="0"/>
              </a:rPr>
              <a:t>Label control</a:t>
            </a:r>
          </a:p>
          <a:p>
            <a:pPr marL="342900" indent="-342900">
              <a:spcBef>
                <a:spcPct val="20000"/>
              </a:spcBef>
              <a:buFontTx/>
              <a:buChar char="•"/>
              <a:defRPr/>
            </a:pPr>
            <a:r>
              <a:rPr lang="en-US" sz="2800" kern="0" dirty="0" err="1">
                <a:latin typeface="Humanst521 Cn BT" pitchFamily="34" charset="0"/>
              </a:rPr>
              <a:t>LinkButton</a:t>
            </a:r>
            <a:r>
              <a:rPr lang="en-US" sz="2800" kern="0" dirty="0">
                <a:latin typeface="Humanst521 Cn BT" pitchFamily="34" charset="0"/>
              </a:rPr>
              <a:t> control</a:t>
            </a:r>
          </a:p>
          <a:p>
            <a:pPr marL="342900" indent="-342900">
              <a:spcBef>
                <a:spcPct val="20000"/>
              </a:spcBef>
              <a:buFontTx/>
              <a:buChar char="•"/>
              <a:defRPr/>
            </a:pPr>
            <a:r>
              <a:rPr lang="en-US" sz="2800" kern="0" dirty="0">
                <a:latin typeface="Humanst521 Cn BT" pitchFamily="34" charset="0"/>
              </a:rPr>
              <a:t>Menu control</a:t>
            </a:r>
          </a:p>
          <a:p>
            <a:pPr marL="342900" indent="-342900">
              <a:spcBef>
                <a:spcPct val="20000"/>
              </a:spcBef>
              <a:buFontTx/>
              <a:buChar char="•"/>
              <a:defRPr/>
            </a:pPr>
            <a:r>
              <a:rPr lang="en-US" sz="2800" kern="0" dirty="0" err="1">
                <a:latin typeface="Humanst521 Cn BT" pitchFamily="34" charset="0"/>
              </a:rPr>
              <a:t>MenuBar</a:t>
            </a:r>
            <a:r>
              <a:rPr lang="en-US" sz="2800" kern="0" dirty="0">
                <a:latin typeface="Humanst521 Cn BT" pitchFamily="34" charset="0"/>
              </a:rPr>
              <a:t> control</a:t>
            </a:r>
          </a:p>
          <a:p>
            <a:pPr marL="342900" indent="-342900">
              <a:spcBef>
                <a:spcPct val="20000"/>
              </a:spcBef>
              <a:buFontTx/>
              <a:buChar char="•"/>
              <a:defRPr/>
            </a:pPr>
            <a:r>
              <a:rPr lang="en-US" sz="2800" kern="0" dirty="0">
                <a:latin typeface="Humanst521 Cn BT" pitchFamily="34" charset="0"/>
              </a:rPr>
              <a:t>Panel container</a:t>
            </a:r>
          </a:p>
          <a:p>
            <a:pPr marL="342900" indent="-342900">
              <a:spcBef>
                <a:spcPct val="20000"/>
              </a:spcBef>
              <a:buFontTx/>
              <a:buChar char="•"/>
              <a:defRPr/>
            </a:pPr>
            <a:r>
              <a:rPr lang="en-US" sz="2800" kern="0" dirty="0" err="1">
                <a:latin typeface="Humanst521 Cn BT" pitchFamily="34" charset="0"/>
              </a:rPr>
              <a:t>RadioButton</a:t>
            </a:r>
            <a:r>
              <a:rPr lang="en-US" sz="2800" kern="0" dirty="0">
                <a:latin typeface="Humanst521 Cn BT" pitchFamily="34" charset="0"/>
              </a:rPr>
              <a:t> control</a:t>
            </a:r>
          </a:p>
          <a:p>
            <a:pPr marL="342900" indent="-342900">
              <a:spcBef>
                <a:spcPct val="20000"/>
              </a:spcBef>
              <a:defRPr/>
            </a:pPr>
            <a:endParaRPr lang="en-US" sz="2800" kern="0" dirty="0">
              <a:latin typeface="Humanst521 Cn BT" pitchFamily="34" charset="0"/>
            </a:endParaRPr>
          </a:p>
        </p:txBody>
      </p:sp>
      <p:sp>
        <p:nvSpPr>
          <p:cNvPr id="5" name="Rectangle 3"/>
          <p:cNvSpPr txBox="1">
            <a:spLocks noChangeArrowheads="1"/>
          </p:cNvSpPr>
          <p:nvPr/>
        </p:nvSpPr>
        <p:spPr bwMode="auto">
          <a:xfrm>
            <a:off x="5786438" y="1428750"/>
            <a:ext cx="3686175" cy="4614863"/>
          </a:xfrm>
          <a:prstGeom prst="rect">
            <a:avLst/>
          </a:prstGeom>
          <a:noFill/>
          <a:ln w="9525">
            <a:noFill/>
            <a:miter lim="800000"/>
            <a:headEnd/>
            <a:tailEnd/>
          </a:ln>
          <a:effectLst/>
        </p:spPr>
        <p:txBody>
          <a:bodyPr/>
          <a:lstStyle/>
          <a:p>
            <a:pPr marL="342900" indent="-342900">
              <a:spcBef>
                <a:spcPct val="20000"/>
              </a:spcBef>
              <a:buFontTx/>
              <a:buChar char="•"/>
              <a:defRPr/>
            </a:pPr>
            <a:r>
              <a:rPr lang="en-US" sz="2800" kern="0" dirty="0" err="1">
                <a:latin typeface="Humanst521 Cn BT" pitchFamily="34" charset="0"/>
              </a:rPr>
              <a:t>RadioButtonGroup</a:t>
            </a:r>
            <a:r>
              <a:rPr lang="en-US" sz="2800" kern="0" dirty="0">
                <a:latin typeface="Humanst521 Cn BT" pitchFamily="34" charset="0"/>
              </a:rPr>
              <a:t> control</a:t>
            </a:r>
          </a:p>
          <a:p>
            <a:pPr marL="342900" indent="-342900">
              <a:spcBef>
                <a:spcPct val="20000"/>
              </a:spcBef>
              <a:buFontTx/>
              <a:buChar char="•"/>
              <a:defRPr/>
            </a:pPr>
            <a:r>
              <a:rPr lang="en-US" sz="2800" kern="0" dirty="0" err="1">
                <a:latin typeface="Humanst521 Cn BT" pitchFamily="34" charset="0"/>
              </a:rPr>
              <a:t>TabNavigator</a:t>
            </a:r>
            <a:r>
              <a:rPr lang="en-US" sz="2800" kern="0" dirty="0">
                <a:latin typeface="Humanst521 Cn BT" pitchFamily="34" charset="0"/>
              </a:rPr>
              <a:t> container</a:t>
            </a:r>
          </a:p>
          <a:p>
            <a:pPr marL="342900" indent="-342900">
              <a:spcBef>
                <a:spcPct val="20000"/>
              </a:spcBef>
              <a:buFontTx/>
              <a:buChar char="•"/>
              <a:defRPr/>
            </a:pPr>
            <a:r>
              <a:rPr lang="en-US" sz="2800" kern="0" dirty="0">
                <a:latin typeface="Humanst521 Cn BT" pitchFamily="34" charset="0"/>
              </a:rPr>
              <a:t>Text control</a:t>
            </a:r>
          </a:p>
          <a:p>
            <a:pPr marL="342900" indent="-342900">
              <a:spcBef>
                <a:spcPct val="20000"/>
              </a:spcBef>
              <a:buFontTx/>
              <a:buChar char="•"/>
              <a:defRPr/>
            </a:pPr>
            <a:r>
              <a:rPr lang="en-US" sz="2800" kern="0" dirty="0" err="1">
                <a:latin typeface="Humanst521 Cn BT" pitchFamily="34" charset="0"/>
              </a:rPr>
              <a:t>TextArea</a:t>
            </a:r>
            <a:r>
              <a:rPr lang="en-US" sz="2800" kern="0" dirty="0">
                <a:latin typeface="Humanst521 Cn BT" pitchFamily="34" charset="0"/>
              </a:rPr>
              <a:t> control</a:t>
            </a:r>
          </a:p>
          <a:p>
            <a:pPr marL="342900" indent="-342900">
              <a:spcBef>
                <a:spcPct val="20000"/>
              </a:spcBef>
              <a:buFontTx/>
              <a:buChar char="•"/>
              <a:defRPr/>
            </a:pPr>
            <a:r>
              <a:rPr lang="en-US" sz="2800" kern="0" dirty="0" err="1">
                <a:latin typeface="Humanst521 Cn BT" pitchFamily="34" charset="0"/>
              </a:rPr>
              <a:t>TextInput</a:t>
            </a:r>
            <a:r>
              <a:rPr lang="en-US" sz="2800" kern="0" dirty="0">
                <a:latin typeface="Humanst521 Cn BT" pitchFamily="34" charset="0"/>
              </a:rPr>
              <a:t> control</a:t>
            </a:r>
          </a:p>
          <a:p>
            <a:pPr marL="342900" indent="-342900">
              <a:spcBef>
                <a:spcPct val="20000"/>
              </a:spcBef>
              <a:buFontTx/>
              <a:buChar char="•"/>
              <a:defRPr/>
            </a:pPr>
            <a:r>
              <a:rPr lang="en-US" sz="2800" kern="0" dirty="0" err="1">
                <a:latin typeface="Humanst521 Cn BT" pitchFamily="34" charset="0"/>
              </a:rPr>
              <a:t>TitleWindow</a:t>
            </a:r>
            <a:r>
              <a:rPr lang="en-US" sz="2800" kern="0" dirty="0">
                <a:latin typeface="Humanst521 Cn BT" pitchFamily="34" charset="0"/>
              </a:rPr>
              <a:t> container</a:t>
            </a:r>
          </a:p>
          <a:p>
            <a:pPr marL="342900" indent="-342900">
              <a:spcBef>
                <a:spcPct val="20000"/>
              </a:spcBef>
              <a:buFontTx/>
              <a:buChar char="•"/>
              <a:defRPr/>
            </a:pPr>
            <a:r>
              <a:rPr lang="en-US" sz="2800" kern="0" dirty="0" err="1">
                <a:latin typeface="Humanst521 Cn BT" pitchFamily="34" charset="0"/>
              </a:rPr>
              <a:t>ToolTipManager</a:t>
            </a:r>
            <a:endParaRPr lang="en-US" sz="2800" kern="0" dirty="0">
              <a:latin typeface="Humanst521 Cn BT" pitchFamily="34" charset="0"/>
            </a:endParaRPr>
          </a:p>
          <a:p>
            <a:pPr marL="342900" indent="-342900">
              <a:spcBef>
                <a:spcPct val="20000"/>
              </a:spcBef>
              <a:buFontTx/>
              <a:buChar char="•"/>
              <a:defRPr/>
            </a:pPr>
            <a:r>
              <a:rPr lang="en-US" sz="2800" kern="0" dirty="0">
                <a:latin typeface="Humanst521 Cn BT" pitchFamily="34" charset="0"/>
              </a:rPr>
              <a:t>Tree control</a:t>
            </a:r>
          </a:p>
        </p:txBody>
      </p:sp>
      <p:sp>
        <p:nvSpPr>
          <p:cNvPr id="6" name="TextBox 5"/>
          <p:cNvSpPr txBox="1"/>
          <p:nvPr/>
        </p:nvSpPr>
        <p:spPr>
          <a:xfrm>
            <a:off x="0" y="0"/>
            <a:ext cx="2357422" cy="369332"/>
          </a:xfrm>
          <a:prstGeom prst="rect">
            <a:avLst/>
          </a:prstGeom>
          <a:noFill/>
        </p:spPr>
        <p:txBody>
          <a:bodyPr wrap="square" rtlCol="0">
            <a:spAutoFit/>
          </a:bodyPr>
          <a:lstStyle/>
          <a:p>
            <a:r>
              <a:rPr lang="en-AU" i="1" dirty="0" smtClean="0">
                <a:latin typeface="Humanst521 Cn BT"/>
              </a:rPr>
              <a:t>Development – </a:t>
            </a:r>
            <a:r>
              <a:rPr lang="en-AU" i="1" dirty="0" err="1" smtClean="0">
                <a:latin typeface="Humanst521 Cn BT"/>
              </a:rPr>
              <a:t>screenreader</a:t>
            </a:r>
            <a:endParaRPr lang="en-US" i="1"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algn="l" eaLnBrk="1" hangingPunct="1"/>
            <a:r>
              <a:rPr lang="en-AU" b="1" dirty="0" smtClean="0">
                <a:latin typeface="Humanst521 Cn BT" pitchFamily="34" charset="0"/>
              </a:rPr>
              <a:t>Flex 4 Forms</a:t>
            </a:r>
            <a:endParaRPr lang="en-US" b="1" dirty="0" smtClean="0">
              <a:latin typeface="Humanst521 Cn BT" pitchFamily="34" charset="0"/>
            </a:endParaRPr>
          </a:p>
        </p:txBody>
      </p:sp>
      <p:sp>
        <p:nvSpPr>
          <p:cNvPr id="7" name="Rectangle 3"/>
          <p:cNvSpPr txBox="1">
            <a:spLocks noChangeArrowheads="1"/>
          </p:cNvSpPr>
          <p:nvPr/>
        </p:nvSpPr>
        <p:spPr bwMode="auto">
          <a:xfrm>
            <a:off x="571472" y="4260863"/>
            <a:ext cx="8001056" cy="596897"/>
          </a:xfrm>
          <a:prstGeom prst="rect">
            <a:avLst/>
          </a:prstGeom>
          <a:solidFill>
            <a:schemeClr val="bg1"/>
          </a:solidFill>
          <a:ln w="6350" cmpd="sng">
            <a:gradFill>
              <a:gsLst>
                <a:gs pos="0">
                  <a:srgbClr val="FFEFD1"/>
                </a:gs>
                <a:gs pos="64999">
                  <a:srgbClr val="F0EBD5"/>
                </a:gs>
                <a:gs pos="100000">
                  <a:srgbClr val="D1C39F"/>
                </a:gs>
              </a:gsLst>
              <a:lin ang="5400000" scaled="0"/>
            </a:grad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AU" sz="2800" b="0" i="0" u="none" strike="noStrike" kern="0" cap="none" spc="0" normalizeH="0" baseline="0" noProof="0" dirty="0" smtClean="0">
                <a:ln>
                  <a:noFill/>
                </a:ln>
                <a:solidFill>
                  <a:schemeClr val="tx1"/>
                </a:solidFill>
                <a:effectLst/>
                <a:uLnTx/>
                <a:uFillTx/>
                <a:latin typeface="Humanst521 Cn BT" pitchFamily="34" charset="0"/>
                <a:ea typeface="+mn-ea"/>
                <a:cs typeface="+mn-cs"/>
              </a:rPr>
              <a:t>“Simple</a:t>
            </a:r>
            <a:r>
              <a:rPr kumimoji="0" lang="en-AU" sz="2800" b="0" i="0" u="none" strike="noStrike" kern="0" cap="none" spc="0" normalizeH="0" noProof="0" dirty="0" smtClean="0">
                <a:ln>
                  <a:noFill/>
                </a:ln>
                <a:solidFill>
                  <a:schemeClr val="tx1"/>
                </a:solidFill>
                <a:effectLst/>
                <a:uLnTx/>
                <a:uFillTx/>
                <a:latin typeface="Humanst521 Cn BT" pitchFamily="34" charset="0"/>
                <a:ea typeface="+mn-ea"/>
                <a:cs typeface="+mn-cs"/>
              </a:rPr>
              <a:t> Form Enter your phone number ET phone </a:t>
            </a:r>
            <a:r>
              <a:rPr kumimoji="0" lang="en-AU" sz="2800" b="0" i="0" u="none" strike="noStrike" kern="0" cap="none" spc="0" normalizeH="0" noProof="0" dirty="0" err="1" smtClean="0">
                <a:ln>
                  <a:noFill/>
                </a:ln>
                <a:solidFill>
                  <a:schemeClr val="tx1"/>
                </a:solidFill>
                <a:effectLst/>
                <a:uLnTx/>
                <a:uFillTx/>
                <a:latin typeface="Humanst521 Cn BT" pitchFamily="34" charset="0"/>
                <a:ea typeface="+mn-ea"/>
                <a:cs typeface="+mn-cs"/>
              </a:rPr>
              <a:t>hom</a:t>
            </a:r>
            <a:r>
              <a:rPr lang="en-AU" sz="2800" kern="0" dirty="0" smtClean="0">
                <a:latin typeface="Humanst521 Cn BT" pitchFamily="34" charset="0"/>
              </a:rPr>
              <a:t>e”</a:t>
            </a:r>
            <a:endParaRPr kumimoji="0" lang="en-US" sz="2800" b="0" i="0" u="none" strike="noStrike" kern="0" cap="none" spc="0" normalizeH="0" baseline="0" noProof="0" dirty="0" smtClean="0">
              <a:ln>
                <a:noFill/>
              </a:ln>
              <a:solidFill>
                <a:schemeClr val="tx1"/>
              </a:solidFill>
              <a:effectLst/>
              <a:uLnTx/>
              <a:uFillTx/>
              <a:latin typeface="Humanst521 Cn BT" pitchFamily="34" charset="0"/>
              <a:ea typeface="+mn-ea"/>
              <a:cs typeface="+mn-cs"/>
            </a:endParaRPr>
          </a:p>
        </p:txBody>
      </p:sp>
      <p:sp>
        <p:nvSpPr>
          <p:cNvPr id="8" name="Rectangle 3"/>
          <p:cNvSpPr txBox="1">
            <a:spLocks noChangeArrowheads="1"/>
          </p:cNvSpPr>
          <p:nvPr/>
        </p:nvSpPr>
        <p:spPr bwMode="auto">
          <a:xfrm>
            <a:off x="571472" y="1214423"/>
            <a:ext cx="8286808" cy="307183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GB" sz="2400" dirty="0"/>
              <a:t>&lt;</a:t>
            </a:r>
            <a:r>
              <a:rPr lang="en-GB" sz="2400" dirty="0" err="1" smtClean="0"/>
              <a:t>mx:Form</a:t>
            </a:r>
            <a:r>
              <a:rPr lang="en-GB" sz="2400" dirty="0" smtClean="0"/>
              <a:t>&gt;</a:t>
            </a:r>
            <a:endParaRPr lang="en-GB" sz="2400" dirty="0"/>
          </a:p>
          <a:p>
            <a:r>
              <a:rPr lang="en-US" sz="2400" dirty="0"/>
              <a:t>&lt;</a:t>
            </a:r>
            <a:r>
              <a:rPr lang="en-US" sz="2400" dirty="0" err="1"/>
              <a:t>mx:FormHeading</a:t>
            </a:r>
            <a:r>
              <a:rPr lang="en-US" sz="2400" dirty="0"/>
              <a:t> label="</a:t>
            </a:r>
            <a:r>
              <a:rPr lang="en-US" sz="2400" b="1" dirty="0"/>
              <a:t>Simple </a:t>
            </a:r>
            <a:r>
              <a:rPr lang="en-US" sz="2400" b="1" dirty="0" smtClean="0"/>
              <a:t>Form</a:t>
            </a:r>
            <a:r>
              <a:rPr lang="en-US" sz="2400" dirty="0" smtClean="0"/>
              <a:t>"/&gt;</a:t>
            </a:r>
          </a:p>
          <a:p>
            <a:r>
              <a:rPr lang="en-US" sz="2400" dirty="0" smtClean="0"/>
              <a:t>   &lt;</a:t>
            </a:r>
            <a:r>
              <a:rPr lang="en-US" sz="2400" dirty="0" err="1"/>
              <a:t>mx:FormItem</a:t>
            </a:r>
            <a:r>
              <a:rPr lang="en-US" sz="2400" dirty="0"/>
              <a:t> label</a:t>
            </a:r>
            <a:r>
              <a:rPr lang="en-US" sz="2400" dirty="0" smtClean="0"/>
              <a:t>="Phone" </a:t>
            </a:r>
            <a:r>
              <a:rPr lang="en-GB" sz="2400" dirty="0" err="1"/>
              <a:t>accessibilityName</a:t>
            </a:r>
            <a:r>
              <a:rPr lang="en-GB" sz="2400" dirty="0"/>
              <a:t>="</a:t>
            </a:r>
            <a:r>
              <a:rPr lang="en-GB" sz="2400" b="1" dirty="0"/>
              <a:t>Enter your phone </a:t>
            </a:r>
            <a:r>
              <a:rPr lang="en-GB" sz="2400" b="1" dirty="0" smtClean="0"/>
              <a:t>number</a:t>
            </a:r>
            <a:r>
              <a:rPr lang="en-GB" sz="2400" dirty="0" smtClean="0"/>
              <a:t>“&gt;</a:t>
            </a:r>
            <a:endParaRPr lang="en-US" sz="2400" dirty="0"/>
          </a:p>
          <a:p>
            <a:r>
              <a:rPr lang="en-GB" sz="2400" dirty="0" smtClean="0"/>
              <a:t>      </a:t>
            </a:r>
            <a:r>
              <a:rPr lang="en-GB" sz="2400" dirty="0"/>
              <a:t>&lt;s:TextInput </a:t>
            </a:r>
            <a:r>
              <a:rPr lang="en-GB" sz="2400" dirty="0" err="1"/>
              <a:t>accessibilityName</a:t>
            </a:r>
            <a:r>
              <a:rPr lang="en-GB" sz="2400" dirty="0"/>
              <a:t>="</a:t>
            </a:r>
            <a:r>
              <a:rPr lang="en-GB" sz="2400" b="1" dirty="0"/>
              <a:t>ET phone home</a:t>
            </a:r>
            <a:r>
              <a:rPr lang="en-GB" sz="2400" dirty="0"/>
              <a:t>"/&gt;</a:t>
            </a:r>
          </a:p>
          <a:p>
            <a:r>
              <a:rPr lang="en-US" sz="2400" dirty="0" smtClean="0"/>
              <a:t>   &lt;/</a:t>
            </a:r>
            <a:r>
              <a:rPr lang="en-US" sz="2400" dirty="0" err="1"/>
              <a:t>mx:FormItem</a:t>
            </a:r>
            <a:r>
              <a:rPr lang="en-US" sz="2400" dirty="0" smtClean="0"/>
              <a:t>&gt;</a:t>
            </a:r>
            <a:endParaRPr lang="en-US" sz="2400" dirty="0"/>
          </a:p>
          <a:p>
            <a:r>
              <a:rPr kumimoji="0" lang="en-AU" sz="2400" b="0" i="0" u="none" strike="noStrike" kern="0" cap="none" spc="0" normalizeH="0" baseline="0" noProof="0" dirty="0" smtClean="0">
                <a:ln>
                  <a:noFill/>
                </a:ln>
                <a:solidFill>
                  <a:schemeClr val="tx1"/>
                </a:solidFill>
                <a:effectLst/>
                <a:uLnTx/>
                <a:uFillTx/>
                <a:latin typeface="Humanst521 Cn BT" pitchFamily="34" charset="0"/>
                <a:ea typeface="+mn-ea"/>
                <a:cs typeface="+mn-cs"/>
              </a:rPr>
              <a:t>...</a:t>
            </a:r>
            <a:endParaRPr kumimoji="0" lang="en-AU" sz="2400" b="0" i="0" u="none" strike="noStrike" kern="0" cap="none" spc="0" normalizeH="0" baseline="0" noProof="0" dirty="0">
              <a:ln>
                <a:noFill/>
              </a:ln>
              <a:solidFill>
                <a:schemeClr val="tx1"/>
              </a:solidFill>
              <a:effectLst/>
              <a:uLnTx/>
              <a:uFillTx/>
              <a:latin typeface="Humanst521 Cn BT" pitchFamily="34" charset="0"/>
              <a:ea typeface="+mn-ea"/>
              <a:cs typeface="+mn-cs"/>
            </a:endParaRPr>
          </a:p>
          <a:p>
            <a:endParaRPr kumimoji="0" lang="en-US" sz="2400" b="0" i="0" u="none" strike="noStrike" kern="0" cap="none" spc="0" normalizeH="0" baseline="0" noProof="0" dirty="0" smtClean="0">
              <a:ln>
                <a:noFill/>
              </a:ln>
              <a:solidFill>
                <a:schemeClr val="tx1"/>
              </a:solidFill>
              <a:effectLst/>
              <a:uLnTx/>
              <a:uFillTx/>
              <a:latin typeface="Humanst521 Cn BT" pitchFamily="34" charset="0"/>
              <a:ea typeface="+mn-ea"/>
              <a:cs typeface="+mn-cs"/>
            </a:endParaRPr>
          </a:p>
        </p:txBody>
      </p:sp>
      <p:sp>
        <p:nvSpPr>
          <p:cNvPr id="5" name="TextBox 4"/>
          <p:cNvSpPr txBox="1"/>
          <p:nvPr/>
        </p:nvSpPr>
        <p:spPr>
          <a:xfrm>
            <a:off x="0" y="0"/>
            <a:ext cx="3857620" cy="369332"/>
          </a:xfrm>
          <a:prstGeom prst="rect">
            <a:avLst/>
          </a:prstGeom>
          <a:noFill/>
        </p:spPr>
        <p:txBody>
          <a:bodyPr wrap="square" rtlCol="0">
            <a:spAutoFit/>
          </a:bodyPr>
          <a:lstStyle/>
          <a:p>
            <a:r>
              <a:rPr lang="en-AU" i="1" dirty="0" smtClean="0">
                <a:latin typeface="Humanst521 Cn BT"/>
              </a:rPr>
              <a:t>Development – </a:t>
            </a:r>
            <a:r>
              <a:rPr lang="en-AU" i="1" dirty="0" err="1" smtClean="0">
                <a:latin typeface="Humanst521 Cn BT"/>
              </a:rPr>
              <a:t>screenreader</a:t>
            </a:r>
            <a:endParaRPr lang="en-US" i="1"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algn="l" eaLnBrk="1" hangingPunct="1"/>
            <a:r>
              <a:rPr lang="en-AU" b="1" dirty="0" smtClean="0">
                <a:latin typeface="Humanst521 Cn BT" pitchFamily="34" charset="0"/>
              </a:rPr>
              <a:t>Hiding from the </a:t>
            </a:r>
            <a:r>
              <a:rPr lang="en-AU" b="1" dirty="0" err="1" smtClean="0">
                <a:latin typeface="Humanst521 Cn BT" pitchFamily="34" charset="0"/>
              </a:rPr>
              <a:t>screenreader</a:t>
            </a:r>
            <a:endParaRPr lang="en-US" b="1" dirty="0" smtClean="0">
              <a:latin typeface="Humanst521 Cn BT" pitchFamily="34" charset="0"/>
            </a:endParaRPr>
          </a:p>
        </p:txBody>
      </p:sp>
      <p:sp>
        <p:nvSpPr>
          <p:cNvPr id="5" name="Rectangle 3"/>
          <p:cNvSpPr txBox="1">
            <a:spLocks noChangeArrowheads="1"/>
          </p:cNvSpPr>
          <p:nvPr/>
        </p:nvSpPr>
        <p:spPr bwMode="auto">
          <a:xfrm>
            <a:off x="500034" y="1357298"/>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spcBef>
                <a:spcPct val="20000"/>
              </a:spcBef>
            </a:pPr>
            <a:r>
              <a:rPr kumimoji="0" lang="en-US" sz="3200" b="1" i="0" u="none" strike="noStrike" kern="0" cap="none" spc="0" normalizeH="0" baseline="0" noProof="0" dirty="0" smtClean="0">
                <a:ln>
                  <a:noFill/>
                </a:ln>
                <a:solidFill>
                  <a:schemeClr val="tx1"/>
                </a:solidFill>
                <a:effectLst/>
                <a:uLnTx/>
                <a:uFillTx/>
                <a:latin typeface="Humanst521 Cn BT" pitchFamily="34" charset="0"/>
                <a:ea typeface="+mn-ea"/>
                <a:cs typeface="+mn-cs"/>
              </a:rPr>
              <a:t> </a:t>
            </a:r>
            <a:r>
              <a:rPr kumimoji="0" lang="en-US" sz="3200" b="1" i="0" u="none" strike="noStrike" kern="0" cap="none" spc="0" normalizeH="0" baseline="0" noProof="0" dirty="0" err="1" smtClean="0">
                <a:ln>
                  <a:noFill/>
                </a:ln>
                <a:solidFill>
                  <a:schemeClr val="tx1"/>
                </a:solidFill>
                <a:effectLst/>
                <a:uLnTx/>
                <a:uFillTx/>
                <a:latin typeface="Humanst521 Cn BT" pitchFamily="34" charset="0"/>
                <a:ea typeface="+mn-ea"/>
                <a:cs typeface="+mn-cs"/>
              </a:rPr>
              <a:t>accessibilityEnabled</a:t>
            </a:r>
            <a:r>
              <a:rPr kumimoji="0" lang="en-US" sz="3200" b="1" i="0" u="none" strike="noStrike" kern="0" cap="none" spc="0" normalizeH="0" baseline="0" noProof="0" dirty="0" smtClean="0">
                <a:ln>
                  <a:noFill/>
                </a:ln>
                <a:solidFill>
                  <a:schemeClr val="tx1"/>
                </a:solidFill>
                <a:effectLst/>
                <a:uLnTx/>
                <a:uFillTx/>
                <a:latin typeface="Humanst521 Cn BT" pitchFamily="34" charset="0"/>
                <a:ea typeface="+mn-ea"/>
                <a:cs typeface="+mn-cs"/>
              </a:rPr>
              <a:t>="false"</a:t>
            </a:r>
          </a:p>
          <a:p>
            <a:pPr marL="342900" lvl="0" indent="-342900">
              <a:spcBef>
                <a:spcPct val="20000"/>
              </a:spcBef>
              <a:buFont typeface="Arial" pitchFamily="34" charset="0"/>
              <a:buChar char="•"/>
            </a:pPr>
            <a:r>
              <a:rPr kumimoji="0" lang="en-AU" sz="2800" b="0" i="0" u="none" strike="noStrike" kern="0" cap="none" spc="0" normalizeH="0" baseline="0" noProof="0" dirty="0" smtClean="0">
                <a:ln>
                  <a:noFill/>
                </a:ln>
                <a:solidFill>
                  <a:schemeClr val="tx1"/>
                </a:solidFill>
                <a:effectLst/>
                <a:uLnTx/>
                <a:uFillTx/>
                <a:latin typeface="Humanst521 Cn BT" pitchFamily="34" charset="0"/>
                <a:ea typeface="+mn-ea"/>
                <a:cs typeface="+mn-cs"/>
              </a:rPr>
              <a:t>Is</a:t>
            </a:r>
            <a:r>
              <a:rPr kumimoji="0" lang="en-AU" sz="2800" b="0" i="0" u="none" strike="noStrike" kern="0" cap="none" spc="0" normalizeH="0" noProof="0" dirty="0" smtClean="0">
                <a:ln>
                  <a:noFill/>
                </a:ln>
                <a:solidFill>
                  <a:schemeClr val="tx1"/>
                </a:solidFill>
                <a:effectLst/>
                <a:uLnTx/>
                <a:uFillTx/>
                <a:latin typeface="Humanst521 Cn BT" pitchFamily="34" charset="0"/>
                <a:ea typeface="+mn-ea"/>
                <a:cs typeface="+mn-cs"/>
              </a:rPr>
              <a:t> Silent to the </a:t>
            </a:r>
            <a:r>
              <a:rPr kumimoji="0" lang="en-AU" sz="2800" b="0" i="0" u="none" strike="noStrike" kern="0" cap="none" spc="0" normalizeH="0" noProof="0" dirty="0" err="1" smtClean="0">
                <a:ln>
                  <a:noFill/>
                </a:ln>
                <a:solidFill>
                  <a:schemeClr val="tx1"/>
                </a:solidFill>
                <a:effectLst/>
                <a:uLnTx/>
                <a:uFillTx/>
                <a:latin typeface="Humanst521 Cn BT" pitchFamily="34" charset="0"/>
                <a:ea typeface="+mn-ea"/>
                <a:cs typeface="+mn-cs"/>
              </a:rPr>
              <a:t>screenreader</a:t>
            </a:r>
            <a:endParaRPr kumimoji="0" lang="en-AU" sz="2800" b="0" i="0" u="none" strike="noStrike" kern="0" cap="none" spc="0" normalizeH="0" noProof="0" dirty="0" smtClean="0">
              <a:ln>
                <a:noFill/>
              </a:ln>
              <a:solidFill>
                <a:schemeClr val="tx1"/>
              </a:solidFill>
              <a:effectLst/>
              <a:uLnTx/>
              <a:uFillTx/>
              <a:latin typeface="Humanst521 Cn BT" pitchFamily="34" charset="0"/>
              <a:ea typeface="+mn-ea"/>
              <a:cs typeface="+mn-cs"/>
            </a:endParaRPr>
          </a:p>
          <a:p>
            <a:pPr marL="342900" lvl="0" indent="-342900">
              <a:spcBef>
                <a:spcPct val="20000"/>
              </a:spcBef>
              <a:buFont typeface="Arial" pitchFamily="34" charset="0"/>
              <a:buChar char="•"/>
            </a:pPr>
            <a:r>
              <a:rPr lang="en-AU" sz="2800" kern="0" dirty="0" smtClean="0">
                <a:latin typeface="Humanst521 Cn BT" pitchFamily="34" charset="0"/>
              </a:rPr>
              <a:t>Doesn’t change the keyboard</a:t>
            </a:r>
          </a:p>
          <a:p>
            <a:pPr marL="342900" indent="-342900">
              <a:spcBef>
                <a:spcPct val="20000"/>
              </a:spcBef>
              <a:buFont typeface="Arial" pitchFamily="34" charset="0"/>
              <a:buChar char="•"/>
            </a:pPr>
            <a:r>
              <a:rPr kumimoji="0" lang="en-AU" sz="2800" b="0" i="0" u="none" strike="noStrike" kern="0" cap="none" spc="0" normalizeH="0" baseline="0" noProof="0" dirty="0" err="1" smtClean="0">
                <a:ln>
                  <a:noFill/>
                </a:ln>
                <a:solidFill>
                  <a:schemeClr val="tx1"/>
                </a:solidFill>
                <a:effectLst/>
                <a:uLnTx/>
                <a:uFillTx/>
                <a:latin typeface="Humanst521 Cn BT" pitchFamily="34" charset="0"/>
                <a:ea typeface="+mn-ea"/>
                <a:cs typeface="+mn-cs"/>
              </a:rPr>
              <a:t>accessibilityProperties.silent</a:t>
            </a:r>
            <a:endParaRPr kumimoji="0" lang="en-AU" sz="2800" b="0" i="0" u="none" strike="noStrike" kern="0" cap="none" spc="0" normalizeH="0" baseline="0" noProof="0" dirty="0">
              <a:ln>
                <a:noFill/>
              </a:ln>
              <a:solidFill>
                <a:schemeClr val="tx1"/>
              </a:solidFill>
              <a:effectLst/>
              <a:uLnTx/>
              <a:uFillTx/>
              <a:latin typeface="Humanst521 Cn BT" pitchFamily="34" charset="0"/>
              <a:ea typeface="+mn-ea"/>
              <a:cs typeface="+mn-cs"/>
            </a:endParaRPr>
          </a:p>
          <a:p>
            <a:pPr marL="342900" indent="-342900">
              <a:spcBef>
                <a:spcPct val="20000"/>
              </a:spcBef>
            </a:pPr>
            <a:endParaRPr kumimoji="0" lang="en-US" sz="2800" b="1" i="0" u="none" strike="noStrike" kern="0" cap="none" spc="0" normalizeH="0" baseline="0" noProof="0" dirty="0" smtClean="0">
              <a:ln>
                <a:noFill/>
              </a:ln>
              <a:solidFill>
                <a:schemeClr val="tx1"/>
              </a:solidFill>
              <a:effectLst/>
              <a:uLnTx/>
              <a:uFillTx/>
              <a:latin typeface="Humanst521 Cn BT" pitchFamily="34" charset="0"/>
              <a:ea typeface="+mn-ea"/>
              <a:cs typeface="+mn-cs"/>
            </a:endParaRPr>
          </a:p>
          <a:p>
            <a:pPr marL="342900" indent="-342900">
              <a:spcBef>
                <a:spcPct val="20000"/>
              </a:spcBef>
            </a:pPr>
            <a:r>
              <a:rPr kumimoji="0" lang="en-US" sz="2800" b="1" i="0" u="none" strike="noStrike" kern="0" cap="none" spc="0" normalizeH="0" baseline="0" noProof="0" dirty="0" smtClean="0">
                <a:ln>
                  <a:noFill/>
                </a:ln>
                <a:solidFill>
                  <a:schemeClr val="tx1"/>
                </a:solidFill>
                <a:effectLst/>
                <a:uLnTx/>
                <a:uFillTx/>
                <a:latin typeface="Humanst521 Cn BT" pitchFamily="34" charset="0"/>
                <a:ea typeface="+mn-ea"/>
                <a:cs typeface="+mn-cs"/>
              </a:rPr>
              <a:t> </a:t>
            </a:r>
            <a:r>
              <a:rPr lang="en-US" sz="2800" b="1" kern="0" dirty="0" smtClean="0">
                <a:latin typeface="Humanst521 Cn BT" pitchFamily="34" charset="0"/>
              </a:rPr>
              <a:t>tab</a:t>
            </a:r>
            <a:r>
              <a:rPr kumimoji="0" lang="en-US" sz="2800" b="1" i="0" u="none" strike="noStrike" kern="0" cap="none" spc="0" normalizeH="0" baseline="0" noProof="0" dirty="0" smtClean="0">
                <a:ln>
                  <a:noFill/>
                </a:ln>
                <a:solidFill>
                  <a:schemeClr val="tx1"/>
                </a:solidFill>
                <a:effectLst/>
                <a:uLnTx/>
                <a:uFillTx/>
                <a:latin typeface="Humanst521 Cn BT" pitchFamily="34" charset="0"/>
                <a:ea typeface="+mn-ea"/>
                <a:cs typeface="+mn-cs"/>
              </a:rPr>
              <a:t>Enabled="false“</a:t>
            </a:r>
          </a:p>
          <a:p>
            <a:pPr marL="342900" indent="-342900">
              <a:spcBef>
                <a:spcPct val="20000"/>
              </a:spcBef>
              <a:buFont typeface="Arial" pitchFamily="34" charset="0"/>
              <a:buChar char="•"/>
            </a:pPr>
            <a:r>
              <a:rPr lang="en-AU" sz="2800" kern="0" dirty="0" smtClean="0">
                <a:latin typeface="Humanst521 Cn BT" pitchFamily="34" charset="0"/>
              </a:rPr>
              <a:t>Does not appear in the tab order</a:t>
            </a:r>
            <a:endParaRPr kumimoji="0" lang="en-US" sz="2800" i="0" u="none" strike="noStrike" kern="0" cap="none" spc="0" normalizeH="0" baseline="0" noProof="0" dirty="0" smtClean="0">
              <a:ln>
                <a:noFill/>
              </a:ln>
              <a:solidFill>
                <a:schemeClr val="tx1"/>
              </a:solidFill>
              <a:effectLst/>
              <a:uLnTx/>
              <a:uFillTx/>
              <a:latin typeface="Humanst521 Cn BT" pitchFamily="34" charset="0"/>
              <a:ea typeface="+mn-ea"/>
              <a:cs typeface="+mn-cs"/>
            </a:endParaRPr>
          </a:p>
          <a:p>
            <a:pPr marL="342900" lvl="0" indent="-342900">
              <a:spcBef>
                <a:spcPct val="20000"/>
              </a:spcBef>
              <a:buFont typeface="Arial" pitchFamily="34" charset="0"/>
              <a:buChar char="•"/>
            </a:pPr>
            <a:endParaRPr kumimoji="0" lang="en-US" sz="2800" b="0" i="0" u="none" strike="noStrike" kern="0" cap="none" spc="0" normalizeH="0" baseline="0" noProof="0" dirty="0" smtClean="0">
              <a:ln>
                <a:noFill/>
              </a:ln>
              <a:solidFill>
                <a:schemeClr val="tx1"/>
              </a:solidFill>
              <a:effectLst/>
              <a:uLnTx/>
              <a:uFillTx/>
              <a:latin typeface="Humanst521 Cn BT" pitchFamily="34" charset="0"/>
              <a:ea typeface="+mn-ea"/>
              <a:cs typeface="+mn-cs"/>
            </a:endParaRPr>
          </a:p>
        </p:txBody>
      </p:sp>
      <p:sp>
        <p:nvSpPr>
          <p:cNvPr id="4" name="TextBox 3"/>
          <p:cNvSpPr txBox="1"/>
          <p:nvPr/>
        </p:nvSpPr>
        <p:spPr>
          <a:xfrm>
            <a:off x="0" y="0"/>
            <a:ext cx="3857620" cy="369332"/>
          </a:xfrm>
          <a:prstGeom prst="rect">
            <a:avLst/>
          </a:prstGeom>
          <a:noFill/>
        </p:spPr>
        <p:txBody>
          <a:bodyPr wrap="square" rtlCol="0">
            <a:spAutoFit/>
          </a:bodyPr>
          <a:lstStyle/>
          <a:p>
            <a:r>
              <a:rPr lang="en-AU" i="1" dirty="0" smtClean="0">
                <a:latin typeface="Humanst521 Cn BT"/>
              </a:rPr>
              <a:t>Development – </a:t>
            </a:r>
            <a:r>
              <a:rPr lang="en-AU" i="1" dirty="0" err="1" smtClean="0">
                <a:latin typeface="Humanst521 Cn BT"/>
              </a:rPr>
              <a:t>screenreader</a:t>
            </a:r>
            <a:endParaRPr lang="en-US" i="1"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algn="l" eaLnBrk="1" hangingPunct="1"/>
            <a:r>
              <a:rPr lang="en-US" b="1" smtClean="0">
                <a:latin typeface="Humanst521 Cn BT" pitchFamily="34" charset="0"/>
              </a:rPr>
              <a:t>Building your own components</a:t>
            </a:r>
          </a:p>
        </p:txBody>
      </p:sp>
      <p:sp>
        <p:nvSpPr>
          <p:cNvPr id="32771" name="Rectangle 3"/>
          <p:cNvSpPr>
            <a:spLocks noGrp="1" noChangeArrowheads="1"/>
          </p:cNvSpPr>
          <p:nvPr>
            <p:ph type="body" idx="1"/>
          </p:nvPr>
        </p:nvSpPr>
        <p:spPr/>
        <p:txBody>
          <a:bodyPr/>
          <a:lstStyle/>
          <a:p>
            <a:pPr marL="514350" indent="-514350" eaLnBrk="1" hangingPunct="1">
              <a:buFontTx/>
              <a:buAutoNum type="arabicPeriod"/>
            </a:pPr>
            <a:r>
              <a:rPr lang="en-AU" sz="2800" dirty="0" smtClean="0">
                <a:latin typeface="Humanst521 Cn BT" pitchFamily="34" charset="0"/>
              </a:rPr>
              <a:t>Create your component</a:t>
            </a:r>
          </a:p>
          <a:p>
            <a:pPr marL="514350" indent="-514350" eaLnBrk="1" hangingPunct="1">
              <a:buFontTx/>
              <a:buAutoNum type="arabicPeriod"/>
            </a:pPr>
            <a:r>
              <a:rPr lang="en-AU" sz="2800" dirty="0" smtClean="0">
                <a:latin typeface="Humanst521 Cn BT" pitchFamily="34" charset="0"/>
              </a:rPr>
              <a:t>Create an </a:t>
            </a:r>
            <a:r>
              <a:rPr lang="en-AU" sz="2800" dirty="0" smtClean="0">
                <a:latin typeface="Humanst521 Cn BT" pitchFamily="34" charset="0"/>
              </a:rPr>
              <a:t>accessibility implementation </a:t>
            </a:r>
            <a:br>
              <a:rPr lang="en-AU" sz="2800" dirty="0" smtClean="0">
                <a:latin typeface="Humanst521 Cn BT" pitchFamily="34" charset="0"/>
              </a:rPr>
            </a:br>
            <a:r>
              <a:rPr lang="en-AU" sz="2800" dirty="0" smtClean="0">
                <a:latin typeface="Humanst521 Cn BT" pitchFamily="34" charset="0"/>
              </a:rPr>
              <a:t> </a:t>
            </a:r>
            <a:r>
              <a:rPr lang="en-AU" sz="2800" dirty="0" err="1" smtClean="0">
                <a:latin typeface="Humanst521 Cn BT" pitchFamily="34" charset="0"/>
              </a:rPr>
              <a:t>mx.accessibility.AccImpl</a:t>
            </a:r>
            <a:r>
              <a:rPr lang="en-AU" sz="2800" dirty="0" smtClean="0">
                <a:latin typeface="Humanst521 Cn BT" pitchFamily="34" charset="0"/>
              </a:rPr>
              <a:t> </a:t>
            </a:r>
            <a:r>
              <a:rPr lang="en-AU" sz="2800" b="1" dirty="0" smtClean="0">
                <a:latin typeface="Humanst521 Cn BT" pitchFamily="34" charset="0"/>
              </a:rPr>
              <a:t/>
            </a:r>
            <a:br>
              <a:rPr lang="en-AU" sz="2800" b="1" dirty="0" smtClean="0">
                <a:latin typeface="Humanst521 Cn BT" pitchFamily="34" charset="0"/>
              </a:rPr>
            </a:br>
            <a:r>
              <a:rPr lang="en-AU" sz="2800" i="1" dirty="0" smtClean="0">
                <a:latin typeface="Humanst521 Cn BT" pitchFamily="34" charset="0"/>
              </a:rPr>
              <a:t> </a:t>
            </a:r>
            <a:r>
              <a:rPr lang="en-AU" sz="2800" i="1" dirty="0" err="1" smtClean="0">
                <a:latin typeface="Humanst521 Cn BT" pitchFamily="34" charset="0"/>
              </a:rPr>
              <a:t>flash.accessibility.AccessibilityImplementation</a:t>
            </a:r>
            <a:endParaRPr lang="en-AU" sz="2800" i="1" dirty="0" smtClean="0">
              <a:latin typeface="Humanst521 Cn BT" pitchFamily="34" charset="0"/>
            </a:endParaRPr>
          </a:p>
          <a:p>
            <a:pPr marL="514350" indent="-514350" eaLnBrk="1" hangingPunct="1">
              <a:buFontTx/>
              <a:buAutoNum type="arabicPeriod"/>
            </a:pPr>
            <a:r>
              <a:rPr lang="en-AU" sz="2800" dirty="0" smtClean="0">
                <a:latin typeface="Humanst521 Cn BT" pitchFamily="34" charset="0"/>
              </a:rPr>
              <a:t>In your </a:t>
            </a:r>
            <a:r>
              <a:rPr lang="en-GB" sz="2800" dirty="0" err="1" smtClean="0">
                <a:latin typeface="Humanst521 Cn BT" pitchFamily="34" charset="0"/>
              </a:rPr>
              <a:t>initializeAccessibility</a:t>
            </a:r>
            <a:r>
              <a:rPr lang="en-GB" sz="2800" dirty="0" smtClean="0">
                <a:latin typeface="Humanst521 Cn BT" pitchFamily="34" charset="0"/>
              </a:rPr>
              <a:t> function create a new instance of your accessibility implementation</a:t>
            </a:r>
          </a:p>
          <a:p>
            <a:pPr marL="514350" indent="-514350" eaLnBrk="1" hangingPunct="1">
              <a:buNone/>
            </a:pPr>
            <a:r>
              <a:rPr lang="en-GB" sz="2800" dirty="0" smtClean="0">
                <a:latin typeface="Humanst521 Cn BT" pitchFamily="34" charset="0"/>
              </a:rPr>
              <a:t>Note: Flex prebuilt components use internal variables</a:t>
            </a:r>
            <a:endParaRPr lang="en-AU" sz="2800" dirty="0" smtClean="0">
              <a:latin typeface="Humanst521 Cn BT" pitchFamily="34" charset="0"/>
            </a:endParaRPr>
          </a:p>
          <a:p>
            <a:pPr eaLnBrk="1" hangingPunct="1">
              <a:buFontTx/>
              <a:buNone/>
            </a:pPr>
            <a:endParaRPr lang="en-AU" sz="2800" dirty="0" smtClean="0">
              <a:solidFill>
                <a:srgbClr val="FF0000"/>
              </a:solidFill>
              <a:latin typeface="Humanst521 Cn BT" pitchFamily="34" charset="0"/>
            </a:endParaRPr>
          </a:p>
        </p:txBody>
      </p:sp>
      <p:sp>
        <p:nvSpPr>
          <p:cNvPr id="4" name="TextBox 3"/>
          <p:cNvSpPr txBox="1"/>
          <p:nvPr/>
        </p:nvSpPr>
        <p:spPr>
          <a:xfrm>
            <a:off x="0" y="0"/>
            <a:ext cx="3857620" cy="369332"/>
          </a:xfrm>
          <a:prstGeom prst="rect">
            <a:avLst/>
          </a:prstGeom>
          <a:noFill/>
        </p:spPr>
        <p:txBody>
          <a:bodyPr wrap="square" rtlCol="0">
            <a:spAutoFit/>
          </a:bodyPr>
          <a:lstStyle/>
          <a:p>
            <a:r>
              <a:rPr lang="en-AU" i="1" dirty="0" smtClean="0">
                <a:latin typeface="Humanst521 Cn BT"/>
              </a:rPr>
              <a:t>Development – Custom components</a:t>
            </a:r>
            <a:endParaRPr lang="en-US" i="1"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algn="l" eaLnBrk="1" hangingPunct="1"/>
            <a:r>
              <a:rPr lang="en-US" b="1" dirty="0" smtClean="0">
                <a:latin typeface="Humanst521 Cn BT" pitchFamily="34" charset="0"/>
              </a:rPr>
              <a:t>Custom Events</a:t>
            </a:r>
            <a:endParaRPr lang="en-US" b="1" dirty="0" smtClean="0">
              <a:latin typeface="Humanst521 Cn BT" pitchFamily="34" charset="0"/>
            </a:endParaRPr>
          </a:p>
        </p:txBody>
      </p:sp>
      <p:sp>
        <p:nvSpPr>
          <p:cNvPr id="32771" name="Rectangle 3"/>
          <p:cNvSpPr>
            <a:spLocks noGrp="1" noChangeArrowheads="1"/>
          </p:cNvSpPr>
          <p:nvPr>
            <p:ph type="body" idx="1"/>
          </p:nvPr>
        </p:nvSpPr>
        <p:spPr/>
        <p:txBody>
          <a:bodyPr/>
          <a:lstStyle/>
          <a:p>
            <a:pPr eaLnBrk="1" hangingPunct="1">
              <a:buFontTx/>
              <a:buNone/>
            </a:pPr>
            <a:r>
              <a:rPr lang="en-AU" sz="2800" dirty="0" smtClean="0">
                <a:latin typeface="Humanst521 Cn BT" pitchFamily="34" charset="0"/>
              </a:rPr>
              <a:t>Use the focus to focus in and out of a component</a:t>
            </a:r>
          </a:p>
          <a:p>
            <a:pPr eaLnBrk="1" hangingPunct="1">
              <a:buFontTx/>
              <a:buNone/>
            </a:pPr>
            <a:r>
              <a:rPr lang="en-AU" sz="2800" dirty="0" smtClean="0">
                <a:latin typeface="Humanst521 Cn BT" pitchFamily="34" charset="0"/>
              </a:rPr>
              <a:t>Be careful about sending too many commands out to the </a:t>
            </a:r>
            <a:r>
              <a:rPr lang="en-AU" sz="2800" dirty="0" err="1" smtClean="0">
                <a:latin typeface="Humanst521 Cn BT" pitchFamily="34" charset="0"/>
              </a:rPr>
              <a:t>screenreader</a:t>
            </a:r>
            <a:r>
              <a:rPr lang="en-AU" sz="2800" dirty="0" smtClean="0">
                <a:latin typeface="Humanst521 Cn BT" pitchFamily="34" charset="0"/>
              </a:rPr>
              <a:t>.</a:t>
            </a:r>
            <a:endParaRPr lang="en-AU" sz="2800" dirty="0" smtClean="0">
              <a:latin typeface="Humanst521 Cn BT" pitchFamily="34" charset="0"/>
            </a:endParaRPr>
          </a:p>
        </p:txBody>
      </p:sp>
      <p:sp>
        <p:nvSpPr>
          <p:cNvPr id="4" name="TextBox 3"/>
          <p:cNvSpPr txBox="1"/>
          <p:nvPr/>
        </p:nvSpPr>
        <p:spPr>
          <a:xfrm>
            <a:off x="0" y="0"/>
            <a:ext cx="3857620" cy="369332"/>
          </a:xfrm>
          <a:prstGeom prst="rect">
            <a:avLst/>
          </a:prstGeom>
          <a:noFill/>
        </p:spPr>
        <p:txBody>
          <a:bodyPr wrap="square" rtlCol="0">
            <a:spAutoFit/>
          </a:bodyPr>
          <a:lstStyle/>
          <a:p>
            <a:r>
              <a:rPr lang="en-AU" i="1" dirty="0" smtClean="0">
                <a:latin typeface="Humanst521 Cn BT"/>
              </a:rPr>
              <a:t>Development – Custom components</a:t>
            </a:r>
            <a:endParaRPr lang="en-US" i="1"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algn="l" eaLnBrk="1" hangingPunct="1"/>
            <a:r>
              <a:rPr lang="en-US" b="1" smtClean="0">
                <a:latin typeface="Humanst521 Cn BT" pitchFamily="34" charset="0"/>
              </a:rPr>
              <a:t>Testing</a:t>
            </a:r>
          </a:p>
        </p:txBody>
      </p:sp>
      <p:sp>
        <p:nvSpPr>
          <p:cNvPr id="5" name="Rectangle 3"/>
          <p:cNvSpPr txBox="1">
            <a:spLocks noChangeArrowheads="1"/>
          </p:cNvSpPr>
          <p:nvPr/>
        </p:nvSpPr>
        <p:spPr bwMode="auto">
          <a:xfrm>
            <a:off x="457200" y="1600200"/>
            <a:ext cx="4757738" cy="4525963"/>
          </a:xfrm>
          <a:prstGeom prst="rect">
            <a:avLst/>
          </a:prstGeom>
          <a:noFill/>
          <a:ln w="9525">
            <a:noFill/>
            <a:miter lim="800000"/>
            <a:headEnd/>
            <a:tailEnd/>
          </a:ln>
        </p:spPr>
        <p:txBody>
          <a:bodyPr/>
          <a:lstStyle/>
          <a:p>
            <a:pPr marL="342900" indent="-342900">
              <a:spcBef>
                <a:spcPct val="20000"/>
              </a:spcBef>
              <a:buFontTx/>
              <a:buChar char="•"/>
              <a:defRPr/>
            </a:pPr>
            <a:r>
              <a:rPr lang="en-GB" sz="2800" kern="0" dirty="0">
                <a:latin typeface="Humanst521 Cn BT" pitchFamily="34" charset="0"/>
              </a:rPr>
              <a:t>Assistive technologies</a:t>
            </a:r>
          </a:p>
          <a:p>
            <a:pPr marL="342900" indent="-342900">
              <a:spcBef>
                <a:spcPct val="20000"/>
              </a:spcBef>
              <a:buFontTx/>
              <a:buChar char="•"/>
              <a:defRPr/>
            </a:pPr>
            <a:r>
              <a:rPr lang="en-GB" sz="2800" kern="0" dirty="0">
                <a:latin typeface="Humanst521 Cn BT" pitchFamily="34" charset="0"/>
              </a:rPr>
              <a:t>Lose the mouse</a:t>
            </a:r>
          </a:p>
          <a:p>
            <a:pPr marL="342900" indent="-342900">
              <a:spcBef>
                <a:spcPct val="20000"/>
              </a:spcBef>
              <a:buFontTx/>
              <a:buChar char="•"/>
              <a:defRPr/>
            </a:pPr>
            <a:r>
              <a:rPr lang="en-GB" sz="2800" kern="0" dirty="0">
                <a:latin typeface="Humanst521 Cn BT" pitchFamily="34" charset="0"/>
              </a:rPr>
              <a:t>Contrast tools</a:t>
            </a:r>
          </a:p>
          <a:p>
            <a:pPr marL="342900" indent="-342900">
              <a:spcBef>
                <a:spcPct val="20000"/>
              </a:spcBef>
              <a:buFontTx/>
              <a:buChar char="•"/>
              <a:defRPr/>
            </a:pPr>
            <a:r>
              <a:rPr lang="en-GB" sz="2800" kern="0" dirty="0">
                <a:latin typeface="Humanst521 Cn BT" pitchFamily="34" charset="0"/>
              </a:rPr>
              <a:t>External testing centres</a:t>
            </a:r>
          </a:p>
          <a:p>
            <a:pPr marL="342900" indent="-342900">
              <a:spcBef>
                <a:spcPct val="20000"/>
              </a:spcBef>
              <a:defRPr/>
            </a:pPr>
            <a:endParaRPr lang="en-GB" sz="2800" kern="0" dirty="0">
              <a:latin typeface="Humanst521 Cn BT" pitchFamily="34" charset="0"/>
            </a:endParaRPr>
          </a:p>
          <a:p>
            <a:pPr marL="342900" indent="-342900">
              <a:spcBef>
                <a:spcPct val="20000"/>
              </a:spcBef>
              <a:buFontTx/>
              <a:buChar char="•"/>
              <a:defRPr/>
            </a:pPr>
            <a:endParaRPr lang="en-US" sz="2800" kern="0" dirty="0">
              <a:latin typeface="Humanst521 Cn BT" pitchFamily="34" charset="0"/>
            </a:endParaRPr>
          </a:p>
        </p:txBody>
      </p:sp>
      <p:pic>
        <p:nvPicPr>
          <p:cNvPr id="38916" name="Picture 7" descr="C:\Users\carly\AppData\Local\Microsoft\Windows\Temporary Internet Files\Content.IE5\IN3C2D8Q\MCj04247980000[1].wmf"/>
          <p:cNvPicPr>
            <a:picLocks noChangeAspect="1" noChangeArrowheads="1"/>
          </p:cNvPicPr>
          <p:nvPr/>
        </p:nvPicPr>
        <p:blipFill>
          <a:blip r:embed="rId4"/>
          <a:srcRect/>
          <a:stretch>
            <a:fillRect/>
          </a:stretch>
        </p:blipFill>
        <p:spPr bwMode="auto">
          <a:xfrm>
            <a:off x="5643563" y="1714500"/>
            <a:ext cx="3071812" cy="2727325"/>
          </a:xfrm>
          <a:prstGeom prst="rect">
            <a:avLst/>
          </a:prstGeom>
          <a:noFill/>
          <a:ln w="9525">
            <a:noFill/>
            <a:miter lim="800000"/>
            <a:headEnd/>
            <a:tailEnd/>
          </a:ln>
        </p:spPr>
      </p:pic>
      <p:sp>
        <p:nvSpPr>
          <p:cNvPr id="7" name="Rectangle 3"/>
          <p:cNvSpPr txBox="1">
            <a:spLocks noChangeArrowheads="1"/>
          </p:cNvSpPr>
          <p:nvPr/>
        </p:nvSpPr>
        <p:spPr bwMode="auto">
          <a:xfrm rot="20828763">
            <a:off x="6016625" y="2759075"/>
            <a:ext cx="2438400" cy="1060450"/>
          </a:xfrm>
          <a:prstGeom prst="rect">
            <a:avLst/>
          </a:prstGeom>
          <a:noFill/>
          <a:ln w="9525">
            <a:noFill/>
            <a:miter lim="800000"/>
            <a:headEnd/>
            <a:tailEnd/>
          </a:ln>
        </p:spPr>
        <p:txBody>
          <a:bodyPr/>
          <a:lstStyle/>
          <a:p>
            <a:pPr indent="-342900" algn="ctr">
              <a:spcBef>
                <a:spcPct val="20000"/>
              </a:spcBef>
              <a:defRPr/>
            </a:pPr>
            <a:r>
              <a:rPr lang="en-AU" sz="2800" b="1" kern="0" dirty="0">
                <a:latin typeface="Humanst521 Cn BT" pitchFamily="34" charset="0"/>
              </a:rPr>
              <a:t>Test, test and test again</a:t>
            </a:r>
            <a:endParaRPr lang="en-US" sz="2800" kern="0" dirty="0">
              <a:latin typeface="Humanst521 Cn BT" pitchFamily="34" charset="0"/>
            </a:endParaRPr>
          </a:p>
        </p:txBody>
      </p:sp>
      <p:sp>
        <p:nvSpPr>
          <p:cNvPr id="38918" name="Rectangle 8"/>
          <p:cNvSpPr>
            <a:spLocks noChangeArrowheads="1"/>
          </p:cNvSpPr>
          <p:nvPr/>
        </p:nvSpPr>
        <p:spPr bwMode="auto">
          <a:xfrm rot="-832262">
            <a:off x="6786563" y="2428875"/>
            <a:ext cx="577850" cy="369888"/>
          </a:xfrm>
          <a:prstGeom prst="rect">
            <a:avLst/>
          </a:prstGeom>
          <a:noFill/>
          <a:ln w="9525">
            <a:noFill/>
            <a:miter lim="800000"/>
            <a:headEnd/>
            <a:tailEnd/>
          </a:ln>
        </p:spPr>
        <p:txBody>
          <a:bodyPr wrap="none">
            <a:spAutoFit/>
          </a:bodyPr>
          <a:lstStyle/>
          <a:p>
            <a:r>
              <a:rPr lang="en-US" b="1">
                <a:latin typeface="Humanst521 Cn BT" pitchFamily="34" charset="0"/>
              </a:rPr>
              <a:t>Tip: </a:t>
            </a:r>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algn="l" eaLnBrk="1" hangingPunct="1"/>
            <a:r>
              <a:rPr lang="en-US" b="1" smtClean="0">
                <a:latin typeface="Humanst521 Cn BT" pitchFamily="34" charset="0"/>
              </a:rPr>
              <a:t>Where to get help</a:t>
            </a:r>
          </a:p>
        </p:txBody>
      </p:sp>
      <p:pic>
        <p:nvPicPr>
          <p:cNvPr id="39939" name="Picture 7" descr="C:\Users\carly\AppData\Local\Microsoft\Windows\Temporary Internet Files\Content.IE5\IN3C2D8Q\MCj04247980000[1].wmf"/>
          <p:cNvPicPr>
            <a:picLocks noChangeAspect="1" noChangeArrowheads="1"/>
          </p:cNvPicPr>
          <p:nvPr/>
        </p:nvPicPr>
        <p:blipFill>
          <a:blip r:embed="rId4"/>
          <a:srcRect/>
          <a:stretch>
            <a:fillRect/>
          </a:stretch>
        </p:blipFill>
        <p:spPr bwMode="auto">
          <a:xfrm>
            <a:off x="5643563" y="1714500"/>
            <a:ext cx="3071812" cy="2727325"/>
          </a:xfrm>
          <a:prstGeom prst="rect">
            <a:avLst/>
          </a:prstGeom>
          <a:noFill/>
          <a:ln w="9525">
            <a:noFill/>
            <a:miter lim="800000"/>
            <a:headEnd/>
            <a:tailEnd/>
          </a:ln>
        </p:spPr>
      </p:pic>
      <p:sp>
        <p:nvSpPr>
          <p:cNvPr id="39940" name="Rectangle 5"/>
          <p:cNvSpPr>
            <a:spLocks noChangeArrowheads="1"/>
          </p:cNvSpPr>
          <p:nvPr/>
        </p:nvSpPr>
        <p:spPr bwMode="auto">
          <a:xfrm rot="-832262">
            <a:off x="6786563" y="2428875"/>
            <a:ext cx="577850" cy="369888"/>
          </a:xfrm>
          <a:prstGeom prst="rect">
            <a:avLst/>
          </a:prstGeom>
          <a:noFill/>
          <a:ln w="9525">
            <a:noFill/>
            <a:miter lim="800000"/>
            <a:headEnd/>
            <a:tailEnd/>
          </a:ln>
        </p:spPr>
        <p:txBody>
          <a:bodyPr wrap="none">
            <a:spAutoFit/>
          </a:bodyPr>
          <a:lstStyle/>
          <a:p>
            <a:r>
              <a:rPr lang="en-US" b="1">
                <a:latin typeface="Humanst521 Cn BT" pitchFamily="34" charset="0"/>
              </a:rPr>
              <a:t>Tip: </a:t>
            </a:r>
            <a:endParaRPr lang="en-US"/>
          </a:p>
        </p:txBody>
      </p:sp>
      <p:sp>
        <p:nvSpPr>
          <p:cNvPr id="6" name="Rectangle 3"/>
          <p:cNvSpPr txBox="1">
            <a:spLocks noChangeArrowheads="1"/>
          </p:cNvSpPr>
          <p:nvPr/>
        </p:nvSpPr>
        <p:spPr bwMode="auto">
          <a:xfrm rot="20828763">
            <a:off x="5970588" y="2767013"/>
            <a:ext cx="2516187" cy="1060450"/>
          </a:xfrm>
          <a:prstGeom prst="rect">
            <a:avLst/>
          </a:prstGeom>
          <a:noFill/>
          <a:ln w="9525">
            <a:noFill/>
            <a:miter lim="800000"/>
            <a:headEnd/>
            <a:tailEnd/>
          </a:ln>
        </p:spPr>
        <p:txBody>
          <a:bodyPr/>
          <a:lstStyle/>
          <a:p>
            <a:pPr indent="-342900" algn="ctr">
              <a:spcBef>
                <a:spcPct val="20000"/>
              </a:spcBef>
              <a:defRPr/>
            </a:pPr>
            <a:r>
              <a:rPr lang="en-US" sz="2800" b="1" kern="0" dirty="0">
                <a:latin typeface="Humanst521 Cn BT" pitchFamily="34" charset="0"/>
              </a:rPr>
              <a:t>Check the date of information</a:t>
            </a:r>
            <a:endParaRPr lang="en-US" sz="2800" kern="0" dirty="0">
              <a:latin typeface="Humanst521 Cn BT" pitchFamily="34" charset="0"/>
            </a:endParaRPr>
          </a:p>
        </p:txBody>
      </p:sp>
      <p:sp>
        <p:nvSpPr>
          <p:cNvPr id="8" name="Content Placeholder 3"/>
          <p:cNvSpPr txBox="1">
            <a:spLocks/>
          </p:cNvSpPr>
          <p:nvPr/>
        </p:nvSpPr>
        <p:spPr bwMode="auto">
          <a:xfrm>
            <a:off x="457200" y="1600200"/>
            <a:ext cx="4757738" cy="4525963"/>
          </a:xfrm>
          <a:prstGeom prst="rect">
            <a:avLst/>
          </a:prstGeom>
          <a:noFill/>
          <a:ln w="9525">
            <a:noFill/>
            <a:miter lim="800000"/>
            <a:headEnd/>
            <a:tailEnd/>
          </a:ln>
        </p:spPr>
        <p:txBody>
          <a:bodyPr/>
          <a:lstStyle/>
          <a:p>
            <a:pPr marL="342900" indent="-342900" eaLnBrk="0" hangingPunct="0">
              <a:spcBef>
                <a:spcPct val="20000"/>
              </a:spcBef>
              <a:buFontTx/>
              <a:buChar char="•"/>
              <a:defRPr/>
            </a:pPr>
            <a:r>
              <a:rPr lang="en-GB" sz="2800" kern="0">
                <a:latin typeface="Humanst521 Cn BT" pitchFamily="34" charset="0"/>
              </a:rPr>
              <a:t>Adobe accessibility</a:t>
            </a:r>
          </a:p>
          <a:p>
            <a:pPr marL="342900" indent="-342900" eaLnBrk="0" hangingPunct="0">
              <a:spcBef>
                <a:spcPct val="20000"/>
              </a:spcBef>
              <a:buFontTx/>
              <a:buChar char="•"/>
              <a:defRPr/>
            </a:pPr>
            <a:r>
              <a:rPr lang="en-GB" sz="2800" kern="0">
                <a:latin typeface="Humanst521 Cn BT" pitchFamily="34" charset="0"/>
              </a:rPr>
              <a:t>Bugs database</a:t>
            </a:r>
          </a:p>
          <a:p>
            <a:pPr marL="342900" indent="-342900" eaLnBrk="0" hangingPunct="0">
              <a:spcBef>
                <a:spcPct val="20000"/>
              </a:spcBef>
              <a:buFontTx/>
              <a:buChar char="•"/>
              <a:defRPr/>
            </a:pPr>
            <a:r>
              <a:rPr lang="en-GB" sz="2800" kern="0">
                <a:latin typeface="Humanst521 Cn BT" pitchFamily="34" charset="0"/>
              </a:rPr>
              <a:t>W3C</a:t>
            </a:r>
          </a:p>
          <a:p>
            <a:pPr marL="342900" indent="-342900" eaLnBrk="0" hangingPunct="0">
              <a:spcBef>
                <a:spcPct val="20000"/>
              </a:spcBef>
              <a:buFontTx/>
              <a:buChar char="•"/>
              <a:defRPr/>
            </a:pPr>
            <a:r>
              <a:rPr lang="en-GB" sz="2800" kern="0">
                <a:latin typeface="Humanst521 Cn BT" pitchFamily="34" charset="0"/>
              </a:rPr>
              <a:t>Local contacts</a:t>
            </a:r>
          </a:p>
          <a:p>
            <a:pPr marL="342900" indent="-342900" eaLnBrk="0" hangingPunct="0">
              <a:spcBef>
                <a:spcPct val="20000"/>
              </a:spcBef>
              <a:buFontTx/>
              <a:buChar char="•"/>
              <a:defRPr/>
            </a:pPr>
            <a:r>
              <a:rPr lang="en-GB" sz="2800" kern="0">
                <a:latin typeface="Humanst521 Cn BT" pitchFamily="34" charset="0"/>
              </a:rPr>
              <a:t>Blogs</a:t>
            </a:r>
          </a:p>
          <a:p>
            <a:pPr marL="342900" indent="-342900" eaLnBrk="0" hangingPunct="0">
              <a:spcBef>
                <a:spcPct val="20000"/>
              </a:spcBef>
              <a:buFontTx/>
              <a:buChar char="•"/>
              <a:defRPr/>
            </a:pPr>
            <a:r>
              <a:rPr lang="en-US" sz="2800" kern="0">
                <a:latin typeface="Humanst521 Cn BT" pitchFamily="34" charset="0"/>
              </a:rPr>
              <a:t>Australian Human Rights commission - World Wide Web accessibility</a:t>
            </a:r>
            <a:br>
              <a:rPr lang="en-US" sz="2800" kern="0">
                <a:latin typeface="Humanst521 Cn BT" pitchFamily="34" charset="0"/>
              </a:rPr>
            </a:br>
            <a:endParaRPr lang="en-US" sz="2800" kern="0">
              <a:latin typeface="Humanst521 Cn BT" pitchFamily="34" charset="0"/>
            </a:endParaRPr>
          </a:p>
          <a:p>
            <a:pPr marL="342900" indent="-342900" eaLnBrk="0" hangingPunct="0">
              <a:spcBef>
                <a:spcPct val="20000"/>
              </a:spcBef>
              <a:buFontTx/>
              <a:buChar char="•"/>
              <a:defRPr/>
            </a:pPr>
            <a:endParaRPr lang="en-GB" sz="2800" kern="0" dirty="0">
              <a:latin typeface="Humanst521 Cn BT"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algn="l" eaLnBrk="1" hangingPunct="1"/>
            <a:r>
              <a:rPr lang="en-AU" b="1" smtClean="0">
                <a:latin typeface="Humanst521 Cn BT" pitchFamily="34" charset="0"/>
              </a:rPr>
              <a:t>Questions</a:t>
            </a:r>
            <a:endParaRPr lang="en-US" b="1" smtClean="0">
              <a:latin typeface="Humanst521 Cn BT" pitchFamily="34" charset="0"/>
            </a:endParaRPr>
          </a:p>
        </p:txBody>
      </p:sp>
      <p:sp>
        <p:nvSpPr>
          <p:cNvPr id="40963" name="Rectangle 3"/>
          <p:cNvSpPr>
            <a:spLocks noGrp="1" noChangeArrowheads="1"/>
          </p:cNvSpPr>
          <p:nvPr>
            <p:ph type="body" idx="1"/>
          </p:nvPr>
        </p:nvSpPr>
        <p:spPr/>
        <p:txBody>
          <a:bodyPr/>
          <a:lstStyle/>
          <a:p>
            <a:pPr eaLnBrk="1" hangingPunct="1"/>
            <a:r>
              <a:rPr lang="en-US" sz="2800" dirty="0" smtClean="0">
                <a:latin typeface="Humanst521 Cn BT" pitchFamily="34" charset="0"/>
                <a:hlinkClick r:id="rId4"/>
              </a:rPr>
              <a:t>http://twitter.com/gobbledygooch</a:t>
            </a:r>
            <a:endParaRPr lang="en-US" sz="2800" dirty="0" smtClean="0">
              <a:latin typeface="Humanst521 Cn BT" pitchFamily="34" charset="0"/>
            </a:endParaRPr>
          </a:p>
          <a:p>
            <a:pPr eaLnBrk="1" hangingPunct="1"/>
            <a:r>
              <a:rPr lang="en-US" sz="2800" dirty="0" smtClean="0">
                <a:latin typeface="Humanst521 Cn BT" pitchFamily="34" charset="0"/>
              </a:rPr>
              <a:t>http://www.koali.com.au</a:t>
            </a:r>
          </a:p>
          <a:p>
            <a:pPr eaLnBrk="1" hangingPunct="1"/>
            <a:endParaRPr lang="en-US" sz="2800" dirty="0" smtClean="0">
              <a:latin typeface="Humanst521 Cn BT" pitchFamily="34" charset="0"/>
            </a:endParaRPr>
          </a:p>
          <a:p>
            <a:pPr eaLnBrk="1" hangingPunct="1"/>
            <a:endParaRPr lang="en-US" sz="2800" dirty="0" smtClean="0">
              <a:latin typeface="Humanst521 Cn BT"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5" name="Rectangle 24"/>
          <p:cNvSpPr/>
          <p:nvPr/>
        </p:nvSpPr>
        <p:spPr>
          <a:xfrm>
            <a:off x="6215063" y="1428750"/>
            <a:ext cx="2143125" cy="19288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6" name="Rectangle 25"/>
          <p:cNvSpPr/>
          <p:nvPr/>
        </p:nvSpPr>
        <p:spPr>
          <a:xfrm>
            <a:off x="3429000" y="1428750"/>
            <a:ext cx="2143125" cy="19288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 name="Rectangle 19"/>
          <p:cNvSpPr/>
          <p:nvPr/>
        </p:nvSpPr>
        <p:spPr>
          <a:xfrm>
            <a:off x="571500" y="1428750"/>
            <a:ext cx="2143125" cy="19288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125" name="Rectangle 2"/>
          <p:cNvSpPr>
            <a:spLocks noGrp="1" noChangeArrowheads="1"/>
          </p:cNvSpPr>
          <p:nvPr>
            <p:ph type="title"/>
          </p:nvPr>
        </p:nvSpPr>
        <p:spPr/>
        <p:txBody>
          <a:bodyPr/>
          <a:lstStyle/>
          <a:p>
            <a:pPr algn="l" eaLnBrk="1" hangingPunct="1"/>
            <a:r>
              <a:rPr lang="en-US" b="1" smtClean="0">
                <a:latin typeface="Humanst521 Cn BT" pitchFamily="34" charset="0"/>
              </a:rPr>
              <a:t>The client brief</a:t>
            </a:r>
          </a:p>
        </p:txBody>
      </p:sp>
      <p:pic>
        <p:nvPicPr>
          <p:cNvPr id="5126" name="Picture 10" descr="C:\Users\carly\AppData\Local\Microsoft\Windows\Temporary Internet Files\Content.IE5\WF0FE6G6\MC900433953[1].png"/>
          <p:cNvPicPr>
            <a:picLocks noChangeAspect="1" noChangeArrowheads="1"/>
          </p:cNvPicPr>
          <p:nvPr/>
        </p:nvPicPr>
        <p:blipFill>
          <a:blip r:embed="rId4"/>
          <a:srcRect/>
          <a:stretch>
            <a:fillRect/>
          </a:stretch>
        </p:blipFill>
        <p:spPr bwMode="auto">
          <a:xfrm>
            <a:off x="785813" y="1571625"/>
            <a:ext cx="1714500" cy="1714500"/>
          </a:xfrm>
          <a:prstGeom prst="rect">
            <a:avLst/>
          </a:prstGeom>
          <a:noFill/>
          <a:ln w="9525">
            <a:noFill/>
            <a:miter lim="800000"/>
            <a:headEnd/>
            <a:tailEnd/>
          </a:ln>
        </p:spPr>
      </p:pic>
      <p:pic>
        <p:nvPicPr>
          <p:cNvPr id="5127" name="Picture 11" descr="C:\Users\carly\AppData\Local\Microsoft\Windows\Temporary Internet Files\Content.IE5\5NPH2JJQ\MC900433954[1].png"/>
          <p:cNvPicPr>
            <a:picLocks noChangeAspect="1" noChangeArrowheads="1"/>
          </p:cNvPicPr>
          <p:nvPr/>
        </p:nvPicPr>
        <p:blipFill>
          <a:blip r:embed="rId5"/>
          <a:srcRect/>
          <a:stretch>
            <a:fillRect/>
          </a:stretch>
        </p:blipFill>
        <p:spPr bwMode="auto">
          <a:xfrm>
            <a:off x="3643313" y="1643063"/>
            <a:ext cx="1714500" cy="1714500"/>
          </a:xfrm>
          <a:prstGeom prst="rect">
            <a:avLst/>
          </a:prstGeom>
          <a:noFill/>
          <a:ln w="9525">
            <a:noFill/>
            <a:miter lim="800000"/>
            <a:headEnd/>
            <a:tailEnd/>
          </a:ln>
        </p:spPr>
      </p:pic>
      <p:pic>
        <p:nvPicPr>
          <p:cNvPr id="5128" name="Picture 16" descr="C:\Users\carly\AppData\Local\Microsoft\Windows\Temporary Internet Files\Content.IE5\WF0FE6G6\MC900434881[1].png"/>
          <p:cNvPicPr>
            <a:picLocks noChangeAspect="1" noChangeArrowheads="1"/>
          </p:cNvPicPr>
          <p:nvPr/>
        </p:nvPicPr>
        <p:blipFill>
          <a:blip r:embed="rId6"/>
          <a:srcRect/>
          <a:stretch>
            <a:fillRect/>
          </a:stretch>
        </p:blipFill>
        <p:spPr bwMode="auto">
          <a:xfrm>
            <a:off x="6500813" y="1500188"/>
            <a:ext cx="1785937" cy="1785937"/>
          </a:xfrm>
          <a:prstGeom prst="rect">
            <a:avLst/>
          </a:prstGeom>
          <a:noFill/>
          <a:ln w="9525">
            <a:noFill/>
            <a:miter lim="800000"/>
            <a:headEnd/>
            <a:tailEnd/>
          </a:ln>
        </p:spPr>
      </p:pic>
      <p:sp>
        <p:nvSpPr>
          <p:cNvPr id="21" name="Rectangle 20"/>
          <p:cNvSpPr/>
          <p:nvPr/>
        </p:nvSpPr>
        <p:spPr>
          <a:xfrm>
            <a:off x="571500" y="3357563"/>
            <a:ext cx="2143125" cy="4286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solidFill>
                  <a:schemeClr val="tx1"/>
                </a:solidFill>
              </a:rPr>
              <a:t>Client 1</a:t>
            </a:r>
            <a:endParaRPr lang="en-US" dirty="0">
              <a:solidFill>
                <a:schemeClr val="tx1"/>
              </a:solidFill>
            </a:endParaRPr>
          </a:p>
        </p:txBody>
      </p:sp>
      <p:sp>
        <p:nvSpPr>
          <p:cNvPr id="27" name="Rectangle 26"/>
          <p:cNvSpPr/>
          <p:nvPr/>
        </p:nvSpPr>
        <p:spPr>
          <a:xfrm>
            <a:off x="3429000" y="3357563"/>
            <a:ext cx="2143125" cy="4286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solidFill>
                  <a:schemeClr val="tx1"/>
                </a:solidFill>
              </a:rPr>
              <a:t>Client 2</a:t>
            </a:r>
            <a:endParaRPr lang="en-US" dirty="0">
              <a:solidFill>
                <a:schemeClr val="tx1"/>
              </a:solidFill>
            </a:endParaRPr>
          </a:p>
        </p:txBody>
      </p:sp>
      <p:sp>
        <p:nvSpPr>
          <p:cNvPr id="28" name="Rectangle 27"/>
          <p:cNvSpPr/>
          <p:nvPr/>
        </p:nvSpPr>
        <p:spPr>
          <a:xfrm>
            <a:off x="6215063" y="3357563"/>
            <a:ext cx="2143125" cy="4286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solidFill>
                  <a:schemeClr val="tx1"/>
                </a:solidFill>
              </a:rPr>
              <a:t>Client 3</a:t>
            </a:r>
            <a:endParaRPr lang="en-US" dirty="0">
              <a:solidFill>
                <a:schemeClr val="tx1"/>
              </a:solidFill>
            </a:endParaRPr>
          </a:p>
        </p:txBody>
      </p:sp>
      <p:sp>
        <p:nvSpPr>
          <p:cNvPr id="30" name="Rectangle 29"/>
          <p:cNvSpPr/>
          <p:nvPr/>
        </p:nvSpPr>
        <p:spPr>
          <a:xfrm>
            <a:off x="3429000" y="3786188"/>
            <a:ext cx="2143125" cy="7143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solidFill>
                  <a:schemeClr val="tx1"/>
                </a:solidFill>
              </a:rPr>
              <a:t>Needs to, but doesn’t know it</a:t>
            </a:r>
            <a:endParaRPr lang="en-US" dirty="0">
              <a:solidFill>
                <a:schemeClr val="tx1"/>
              </a:solidFill>
            </a:endParaRPr>
          </a:p>
        </p:txBody>
      </p:sp>
      <p:sp>
        <p:nvSpPr>
          <p:cNvPr id="31" name="Rectangle 30"/>
          <p:cNvSpPr/>
          <p:nvPr/>
        </p:nvSpPr>
        <p:spPr>
          <a:xfrm>
            <a:off x="6215063" y="3786188"/>
            <a:ext cx="2143125" cy="7143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solidFill>
                  <a:schemeClr val="tx1"/>
                </a:solidFill>
              </a:rPr>
              <a:t>Doesn’t need to</a:t>
            </a:r>
            <a:endParaRPr lang="en-US" dirty="0">
              <a:solidFill>
                <a:schemeClr val="tx1"/>
              </a:solidFill>
            </a:endParaRPr>
          </a:p>
        </p:txBody>
      </p:sp>
      <p:sp>
        <p:nvSpPr>
          <p:cNvPr id="32" name="Rectangle 31"/>
          <p:cNvSpPr/>
          <p:nvPr/>
        </p:nvSpPr>
        <p:spPr>
          <a:xfrm>
            <a:off x="571500" y="3786188"/>
            <a:ext cx="2143125" cy="7143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solidFill>
                  <a:schemeClr val="tx1"/>
                </a:solidFill>
              </a:rPr>
              <a:t>Asks for accessibility</a:t>
            </a:r>
            <a:endParaRPr lang="en-US" dirty="0">
              <a:solidFill>
                <a:schemeClr val="tx1"/>
              </a:solidFill>
            </a:endParaRPr>
          </a:p>
        </p:txBody>
      </p:sp>
      <p:sp>
        <p:nvSpPr>
          <p:cNvPr id="15" name="TextBox 14"/>
          <p:cNvSpPr txBox="1"/>
          <p:nvPr/>
        </p:nvSpPr>
        <p:spPr>
          <a:xfrm>
            <a:off x="0" y="0"/>
            <a:ext cx="1285884" cy="369332"/>
          </a:xfrm>
          <a:prstGeom prst="rect">
            <a:avLst/>
          </a:prstGeom>
          <a:noFill/>
        </p:spPr>
        <p:txBody>
          <a:bodyPr wrap="square" rtlCol="0">
            <a:spAutoFit/>
          </a:bodyPr>
          <a:lstStyle/>
          <a:p>
            <a:r>
              <a:rPr lang="en-AU" i="1" dirty="0" smtClean="0">
                <a:latin typeface="Humanst521 Cn BT"/>
              </a:rPr>
              <a:t>Clients</a:t>
            </a:r>
            <a:r>
              <a:rPr lang="en-AU" i="1" dirty="0" smtClean="0"/>
              <a:t>: </a:t>
            </a:r>
            <a:endParaRPr lang="en-US" i="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lgn="l" eaLnBrk="1" hangingPunct="1"/>
            <a:r>
              <a:rPr lang="en-US" b="1" smtClean="0">
                <a:latin typeface="Humanst521 Cn BT" pitchFamily="34" charset="0"/>
              </a:rPr>
              <a:t>The law</a:t>
            </a:r>
          </a:p>
        </p:txBody>
      </p:sp>
      <p:sp>
        <p:nvSpPr>
          <p:cNvPr id="6147" name="TextBox 13"/>
          <p:cNvSpPr txBox="1">
            <a:spLocks noChangeArrowheads="1"/>
          </p:cNvSpPr>
          <p:nvPr/>
        </p:nvSpPr>
        <p:spPr bwMode="auto">
          <a:xfrm>
            <a:off x="571500" y="1500188"/>
            <a:ext cx="8001000" cy="4586287"/>
          </a:xfrm>
          <a:prstGeom prst="rect">
            <a:avLst/>
          </a:prstGeom>
          <a:noFill/>
          <a:ln w="9525">
            <a:noFill/>
            <a:miter lim="800000"/>
            <a:headEnd/>
            <a:tailEnd/>
          </a:ln>
        </p:spPr>
        <p:txBody>
          <a:bodyPr>
            <a:spAutoFit/>
          </a:bodyPr>
          <a:lstStyle/>
          <a:p>
            <a:r>
              <a:rPr lang="en-GB" sz="1600" b="1">
                <a:latin typeface="Humanst521 Cn BT" pitchFamily="34" charset="0"/>
              </a:rPr>
              <a:t>24 Goods, services and facilities</a:t>
            </a:r>
          </a:p>
          <a:p>
            <a:endParaRPr lang="en-GB" sz="2000" b="1">
              <a:latin typeface="Humanst521 Cn BT" pitchFamily="34" charset="0"/>
            </a:endParaRPr>
          </a:p>
          <a:p>
            <a:r>
              <a:rPr lang="en-GB" sz="2400" b="1">
                <a:latin typeface="Humanst521 Cn BT" pitchFamily="34" charset="0"/>
              </a:rPr>
              <a:t>It is unlawful for a person who, whether for payment or not,</a:t>
            </a:r>
          </a:p>
          <a:p>
            <a:r>
              <a:rPr lang="en-GB" sz="2400" b="1">
                <a:latin typeface="Humanst521 Cn BT" pitchFamily="34" charset="0"/>
              </a:rPr>
              <a:t>provides goods or services, or makes facilities available, to</a:t>
            </a:r>
          </a:p>
          <a:p>
            <a:r>
              <a:rPr lang="en-GB" sz="2400" b="1">
                <a:latin typeface="Humanst521 Cn BT" pitchFamily="34" charset="0"/>
              </a:rPr>
              <a:t>discriminate against another person on the ground of the other</a:t>
            </a:r>
          </a:p>
          <a:p>
            <a:r>
              <a:rPr lang="en-US" sz="2400" b="1">
                <a:latin typeface="Humanst521 Cn BT" pitchFamily="34" charset="0"/>
              </a:rPr>
              <a:t>person’s disability:</a:t>
            </a:r>
          </a:p>
          <a:p>
            <a:endParaRPr lang="en-GB" sz="1600">
              <a:latin typeface="Humanst521 Cn BT" pitchFamily="34" charset="0"/>
            </a:endParaRPr>
          </a:p>
          <a:p>
            <a:r>
              <a:rPr lang="en-GB" sz="1600">
                <a:latin typeface="Humanst521 Cn BT" pitchFamily="34" charset="0"/>
              </a:rPr>
              <a:t>(a) by refusing to provide the other person with those goods or</a:t>
            </a:r>
          </a:p>
          <a:p>
            <a:r>
              <a:rPr lang="en-GB" sz="1600">
                <a:latin typeface="Humanst521 Cn BT" pitchFamily="34" charset="0"/>
              </a:rPr>
              <a:t>services or to make those facilities available to the other</a:t>
            </a:r>
          </a:p>
          <a:p>
            <a:r>
              <a:rPr lang="en-US" sz="1600">
                <a:latin typeface="Humanst521 Cn BT" pitchFamily="34" charset="0"/>
              </a:rPr>
              <a:t>person; or</a:t>
            </a:r>
          </a:p>
          <a:p>
            <a:r>
              <a:rPr lang="en-GB" sz="1600">
                <a:latin typeface="Humanst521 Cn BT" pitchFamily="34" charset="0"/>
              </a:rPr>
              <a:t>(b) in the terms or conditions on which the first-mentioned</a:t>
            </a:r>
          </a:p>
          <a:p>
            <a:r>
              <a:rPr lang="en-GB" sz="1600">
                <a:latin typeface="Humanst521 Cn BT" pitchFamily="34" charset="0"/>
              </a:rPr>
              <a:t>person provides the other person with those goods or services</a:t>
            </a:r>
          </a:p>
          <a:p>
            <a:r>
              <a:rPr lang="en-GB" sz="1600">
                <a:latin typeface="Humanst521 Cn BT" pitchFamily="34" charset="0"/>
              </a:rPr>
              <a:t>or makes those facilities available to the other person; or</a:t>
            </a:r>
          </a:p>
          <a:p>
            <a:r>
              <a:rPr lang="en-GB" sz="1600">
                <a:latin typeface="Humanst521 Cn BT" pitchFamily="34" charset="0"/>
              </a:rPr>
              <a:t>(c) in the manner in which the first-mentioned person provides</a:t>
            </a:r>
          </a:p>
          <a:p>
            <a:r>
              <a:rPr lang="en-GB" sz="1600">
                <a:latin typeface="Humanst521 Cn BT" pitchFamily="34" charset="0"/>
              </a:rPr>
              <a:t>the other person with those goods or services or makes those</a:t>
            </a:r>
          </a:p>
          <a:p>
            <a:r>
              <a:rPr lang="en-GB" sz="1600">
                <a:latin typeface="Humanst521 Cn BT" pitchFamily="34" charset="0"/>
              </a:rPr>
              <a:t>facilities available to the other person.</a:t>
            </a:r>
            <a:endParaRPr lang="en-US" sz="1600">
              <a:latin typeface="Humanst521 Cn BT" pitchFamily="34" charset="0"/>
            </a:endParaRPr>
          </a:p>
        </p:txBody>
      </p:sp>
      <p:sp>
        <p:nvSpPr>
          <p:cNvPr id="15" name="TextBox 14"/>
          <p:cNvSpPr txBox="1"/>
          <p:nvPr/>
        </p:nvSpPr>
        <p:spPr>
          <a:xfrm>
            <a:off x="0" y="6488113"/>
            <a:ext cx="3582988" cy="369887"/>
          </a:xfrm>
          <a:prstGeom prst="rect">
            <a:avLst/>
          </a:prstGeom>
          <a:noFill/>
        </p:spPr>
        <p:txBody>
          <a:bodyPr wrap="none">
            <a:spAutoFit/>
          </a:bodyPr>
          <a:lstStyle/>
          <a:p>
            <a:pPr>
              <a:defRPr/>
            </a:pPr>
            <a:r>
              <a:rPr lang="en-US" dirty="0">
                <a:solidFill>
                  <a:schemeClr val="bg1">
                    <a:lumMod val="85000"/>
                  </a:schemeClr>
                </a:solidFill>
              </a:rPr>
              <a:t>Disability Discrimination Act 1992</a:t>
            </a:r>
          </a:p>
        </p:txBody>
      </p:sp>
      <p:sp>
        <p:nvSpPr>
          <p:cNvPr id="5" name="TextBox 4"/>
          <p:cNvSpPr txBox="1"/>
          <p:nvPr/>
        </p:nvSpPr>
        <p:spPr>
          <a:xfrm>
            <a:off x="0" y="0"/>
            <a:ext cx="1285884" cy="369332"/>
          </a:xfrm>
          <a:prstGeom prst="rect">
            <a:avLst/>
          </a:prstGeom>
          <a:noFill/>
        </p:spPr>
        <p:txBody>
          <a:bodyPr wrap="square" rtlCol="0">
            <a:spAutoFit/>
          </a:bodyPr>
          <a:lstStyle/>
          <a:p>
            <a:r>
              <a:rPr lang="en-AU" i="1" dirty="0" smtClean="0">
                <a:latin typeface="Humanst521 Cn BT"/>
              </a:rPr>
              <a:t>Clients</a:t>
            </a:r>
            <a:r>
              <a:rPr lang="en-AU" i="1" dirty="0" smtClean="0"/>
              <a:t>: </a:t>
            </a:r>
            <a:endParaRPr lang="en-US" i="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l" eaLnBrk="1" hangingPunct="1"/>
            <a:r>
              <a:rPr lang="en-US" b="1" dirty="0" smtClean="0">
                <a:latin typeface="Humanst521 Cn BT" pitchFamily="34" charset="0"/>
              </a:rPr>
              <a:t>What is accessibility and disability</a:t>
            </a:r>
          </a:p>
        </p:txBody>
      </p:sp>
      <p:sp>
        <p:nvSpPr>
          <p:cNvPr id="7171" name="Rectangle 3"/>
          <p:cNvSpPr>
            <a:spLocks noGrp="1" noChangeArrowheads="1"/>
          </p:cNvSpPr>
          <p:nvPr>
            <p:ph type="body" idx="1"/>
          </p:nvPr>
        </p:nvSpPr>
        <p:spPr/>
        <p:txBody>
          <a:bodyPr/>
          <a:lstStyle/>
          <a:p>
            <a:pPr eaLnBrk="1" hangingPunct="1">
              <a:buFontTx/>
              <a:buNone/>
            </a:pPr>
            <a:r>
              <a:rPr lang="en-US" b="1" smtClean="0">
                <a:latin typeface="Humanst521 Cn BT" pitchFamily="34" charset="0"/>
              </a:rPr>
              <a:t>Making your service available to everyone</a:t>
            </a:r>
          </a:p>
          <a:p>
            <a:pPr eaLnBrk="1" hangingPunct="1"/>
            <a:r>
              <a:rPr lang="en-US" sz="2800" smtClean="0">
                <a:latin typeface="Humanst521 Cn BT" pitchFamily="34" charset="0"/>
              </a:rPr>
              <a:t>Visual disabilities</a:t>
            </a:r>
          </a:p>
          <a:p>
            <a:pPr eaLnBrk="1" hangingPunct="1"/>
            <a:r>
              <a:rPr lang="en-US" sz="2800" smtClean="0">
                <a:latin typeface="Humanst521 Cn BT" pitchFamily="34" charset="0"/>
              </a:rPr>
              <a:t>Hearing impairments</a:t>
            </a:r>
          </a:p>
          <a:p>
            <a:pPr eaLnBrk="1" hangingPunct="1"/>
            <a:r>
              <a:rPr lang="en-US" sz="2800" smtClean="0">
                <a:latin typeface="Humanst521 Cn BT" pitchFamily="34" charset="0"/>
              </a:rPr>
              <a:t>Physical disabilities</a:t>
            </a:r>
          </a:p>
          <a:p>
            <a:pPr eaLnBrk="1" hangingPunct="1"/>
            <a:r>
              <a:rPr lang="en-US" sz="2800" smtClean="0">
                <a:latin typeface="Humanst521 Cn BT" pitchFamily="34" charset="0"/>
              </a:rPr>
              <a:t>Speech disabilities</a:t>
            </a:r>
          </a:p>
          <a:p>
            <a:pPr eaLnBrk="1" hangingPunct="1"/>
            <a:r>
              <a:rPr lang="en-US" sz="2800" smtClean="0">
                <a:latin typeface="Humanst521 Cn BT" pitchFamily="34" charset="0"/>
              </a:rPr>
              <a:t>Cognitive and neurological disabilities</a:t>
            </a:r>
          </a:p>
          <a:p>
            <a:pPr eaLnBrk="1" hangingPunct="1"/>
            <a:r>
              <a:rPr lang="en-US" sz="2800" smtClean="0">
                <a:latin typeface="Humanst521 Cn BT" pitchFamily="34" charset="0"/>
              </a:rPr>
              <a:t>Multiple disabilities</a:t>
            </a:r>
          </a:p>
          <a:p>
            <a:pPr eaLnBrk="1" hangingPunct="1"/>
            <a:r>
              <a:rPr lang="en-US" sz="2800" smtClean="0">
                <a:latin typeface="Humanst521 Cn BT" pitchFamily="34" charset="0"/>
              </a:rPr>
              <a:t>Aging-related conditions</a:t>
            </a:r>
          </a:p>
        </p:txBody>
      </p:sp>
      <p:sp>
        <p:nvSpPr>
          <p:cNvPr id="4" name="TextBox 3"/>
          <p:cNvSpPr txBox="1"/>
          <p:nvPr/>
        </p:nvSpPr>
        <p:spPr>
          <a:xfrm>
            <a:off x="0" y="0"/>
            <a:ext cx="1285884" cy="369332"/>
          </a:xfrm>
          <a:prstGeom prst="rect">
            <a:avLst/>
          </a:prstGeom>
          <a:noFill/>
        </p:spPr>
        <p:txBody>
          <a:bodyPr wrap="square" rtlCol="0">
            <a:spAutoFit/>
          </a:bodyPr>
          <a:lstStyle/>
          <a:p>
            <a:r>
              <a:rPr lang="en-AU" i="1" dirty="0" smtClean="0">
                <a:latin typeface="Humanst521 Cn BT"/>
              </a:rPr>
              <a:t>Clients</a:t>
            </a:r>
            <a:r>
              <a:rPr lang="en-AU" i="1" dirty="0" smtClean="0"/>
              <a:t>: </a:t>
            </a:r>
            <a:endParaRPr lang="en-US" i="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7" descr="C:\Users\carly\AppData\Local\Microsoft\Windows\Temporary Internet Files\Content.IE5\IN3C2D8Q\MCj04247980000[1].wmf"/>
          <p:cNvPicPr>
            <a:picLocks noChangeAspect="1" noChangeArrowheads="1"/>
          </p:cNvPicPr>
          <p:nvPr/>
        </p:nvPicPr>
        <p:blipFill>
          <a:blip r:embed="rId3"/>
          <a:srcRect/>
          <a:stretch>
            <a:fillRect/>
          </a:stretch>
        </p:blipFill>
        <p:spPr bwMode="auto">
          <a:xfrm>
            <a:off x="5643563" y="1714500"/>
            <a:ext cx="3071812" cy="2727325"/>
          </a:xfrm>
          <a:prstGeom prst="rect">
            <a:avLst/>
          </a:prstGeom>
          <a:noFill/>
          <a:ln w="9525">
            <a:noFill/>
            <a:miter lim="800000"/>
            <a:headEnd/>
            <a:tailEnd/>
          </a:ln>
        </p:spPr>
      </p:pic>
      <p:sp>
        <p:nvSpPr>
          <p:cNvPr id="8195" name="Rectangle 2"/>
          <p:cNvSpPr>
            <a:spLocks noGrp="1" noChangeArrowheads="1"/>
          </p:cNvSpPr>
          <p:nvPr>
            <p:ph type="title"/>
          </p:nvPr>
        </p:nvSpPr>
        <p:spPr/>
        <p:txBody>
          <a:bodyPr/>
          <a:lstStyle/>
          <a:p>
            <a:pPr algn="l" eaLnBrk="1" hangingPunct="1"/>
            <a:r>
              <a:rPr lang="en-US" b="1" smtClean="0">
                <a:latin typeface="Humanst521 Cn BT" pitchFamily="34" charset="0"/>
              </a:rPr>
              <a:t>The proposal</a:t>
            </a:r>
          </a:p>
        </p:txBody>
      </p:sp>
      <p:sp>
        <p:nvSpPr>
          <p:cNvPr id="8196" name="Rectangle 3"/>
          <p:cNvSpPr>
            <a:spLocks noGrp="1" noChangeArrowheads="1"/>
          </p:cNvSpPr>
          <p:nvPr>
            <p:ph type="body" idx="1"/>
          </p:nvPr>
        </p:nvSpPr>
        <p:spPr>
          <a:xfrm rot="20828763">
            <a:off x="6046788" y="2759075"/>
            <a:ext cx="2438400" cy="1060450"/>
          </a:xfrm>
        </p:spPr>
        <p:txBody>
          <a:bodyPr/>
          <a:lstStyle/>
          <a:p>
            <a:pPr eaLnBrk="1" hangingPunct="1">
              <a:buFontTx/>
              <a:buNone/>
            </a:pPr>
            <a:r>
              <a:rPr lang="en-US" sz="2800" b="1" smtClean="0">
                <a:latin typeface="Humanst521 Cn BT" pitchFamily="34" charset="0"/>
              </a:rPr>
              <a:t>Be careful what you promise</a:t>
            </a:r>
            <a:endParaRPr lang="en-US" sz="2800" smtClean="0">
              <a:latin typeface="Humanst521 Cn BT" pitchFamily="34" charset="0"/>
            </a:endParaRPr>
          </a:p>
        </p:txBody>
      </p:sp>
      <p:sp>
        <p:nvSpPr>
          <p:cNvPr id="5" name="Rectangle 3"/>
          <p:cNvSpPr txBox="1">
            <a:spLocks noChangeArrowheads="1"/>
          </p:cNvSpPr>
          <p:nvPr/>
        </p:nvSpPr>
        <p:spPr bwMode="auto">
          <a:xfrm>
            <a:off x="457200" y="1600200"/>
            <a:ext cx="4757738" cy="4525963"/>
          </a:xfrm>
          <a:prstGeom prst="rect">
            <a:avLst/>
          </a:prstGeom>
          <a:noFill/>
          <a:ln w="9525">
            <a:noFill/>
            <a:miter lim="800000"/>
            <a:headEnd/>
            <a:tailEnd/>
          </a:ln>
        </p:spPr>
        <p:txBody>
          <a:bodyPr/>
          <a:lstStyle/>
          <a:p>
            <a:pPr marL="342900" indent="-342900">
              <a:spcBef>
                <a:spcPct val="20000"/>
              </a:spcBef>
              <a:defRPr/>
            </a:pPr>
            <a:r>
              <a:rPr lang="en-GB" sz="3200" b="1" dirty="0">
                <a:latin typeface="Humanst521 Cn BT" pitchFamily="34" charset="0"/>
              </a:rPr>
              <a:t>Is flash accessible?</a:t>
            </a:r>
          </a:p>
          <a:p>
            <a:pPr marL="342900" indent="-342900">
              <a:spcBef>
                <a:spcPct val="20000"/>
              </a:spcBef>
              <a:buFontTx/>
              <a:buChar char="•"/>
              <a:defRPr/>
            </a:pPr>
            <a:r>
              <a:rPr lang="en-GB" sz="2800" kern="0" dirty="0">
                <a:latin typeface="Humanst521 Cn BT" pitchFamily="34" charset="0"/>
              </a:rPr>
              <a:t>Define what will support</a:t>
            </a:r>
          </a:p>
          <a:p>
            <a:pPr marL="342900" indent="-342900">
              <a:spcBef>
                <a:spcPct val="20000"/>
              </a:spcBef>
              <a:buFontTx/>
              <a:buChar char="•"/>
              <a:defRPr/>
            </a:pPr>
            <a:r>
              <a:rPr lang="en-GB" sz="2800" kern="0" dirty="0">
                <a:solidFill>
                  <a:schemeClr val="bg1">
                    <a:lumMod val="65000"/>
                  </a:schemeClr>
                </a:solidFill>
                <a:latin typeface="Humanst521 Cn BT" pitchFamily="34" charset="0"/>
              </a:rPr>
              <a:t>Define the target technologies</a:t>
            </a:r>
          </a:p>
          <a:p>
            <a:pPr marL="800100" lvl="1" indent="-342900">
              <a:spcBef>
                <a:spcPct val="20000"/>
              </a:spcBef>
              <a:buFontTx/>
              <a:buChar char="•"/>
              <a:defRPr/>
            </a:pPr>
            <a:r>
              <a:rPr lang="en-GB" sz="2800" kern="0" dirty="0">
                <a:solidFill>
                  <a:schemeClr val="bg1">
                    <a:lumMod val="65000"/>
                  </a:schemeClr>
                </a:solidFill>
                <a:latin typeface="Humanst521 Cn BT" pitchFamily="34" charset="0"/>
              </a:rPr>
              <a:t>OS</a:t>
            </a:r>
          </a:p>
          <a:p>
            <a:pPr marL="800100" lvl="1" indent="-342900">
              <a:spcBef>
                <a:spcPct val="20000"/>
              </a:spcBef>
              <a:buFontTx/>
              <a:buChar char="•"/>
              <a:defRPr/>
            </a:pPr>
            <a:r>
              <a:rPr lang="en-GB" sz="2800" kern="0" dirty="0">
                <a:solidFill>
                  <a:schemeClr val="bg1">
                    <a:lumMod val="65000"/>
                  </a:schemeClr>
                </a:solidFill>
                <a:latin typeface="Humanst521 Cn BT" pitchFamily="34" charset="0"/>
              </a:rPr>
              <a:t>Flash player</a:t>
            </a:r>
          </a:p>
          <a:p>
            <a:pPr marL="800100" lvl="1" indent="-342900">
              <a:spcBef>
                <a:spcPct val="20000"/>
              </a:spcBef>
              <a:buFontTx/>
              <a:buChar char="•"/>
              <a:defRPr/>
            </a:pPr>
            <a:r>
              <a:rPr lang="en-GB" sz="2800" kern="0" dirty="0">
                <a:solidFill>
                  <a:schemeClr val="bg1">
                    <a:lumMod val="65000"/>
                  </a:schemeClr>
                </a:solidFill>
                <a:latin typeface="Humanst521 Cn BT" pitchFamily="34" charset="0"/>
              </a:rPr>
              <a:t>Assistive technologies</a:t>
            </a:r>
          </a:p>
          <a:p>
            <a:pPr marL="514350" indent="-514350">
              <a:spcBef>
                <a:spcPct val="20000"/>
              </a:spcBef>
              <a:buFont typeface="+mj-lt"/>
              <a:buAutoNum type="arabicPeriod"/>
              <a:defRPr/>
            </a:pPr>
            <a:endParaRPr lang="en-GB" sz="2800" kern="0" dirty="0">
              <a:latin typeface="Humanst521 Cn BT" pitchFamily="34" charset="0"/>
            </a:endParaRPr>
          </a:p>
          <a:p>
            <a:pPr marL="342900" indent="-342900">
              <a:spcBef>
                <a:spcPct val="20000"/>
              </a:spcBef>
              <a:defRPr/>
            </a:pPr>
            <a:endParaRPr lang="en-GB" sz="2800" kern="0" dirty="0">
              <a:latin typeface="Humanst521 Cn BT" pitchFamily="34" charset="0"/>
            </a:endParaRPr>
          </a:p>
          <a:p>
            <a:pPr marL="342900" indent="-342900">
              <a:spcBef>
                <a:spcPct val="20000"/>
              </a:spcBef>
              <a:buFontTx/>
              <a:buChar char="•"/>
              <a:defRPr/>
            </a:pPr>
            <a:endParaRPr lang="en-US" sz="2800" kern="0" dirty="0">
              <a:latin typeface="Humanst521 Cn BT" pitchFamily="34" charset="0"/>
            </a:endParaRPr>
          </a:p>
        </p:txBody>
      </p:sp>
      <p:sp>
        <p:nvSpPr>
          <p:cNvPr id="8198" name="Rectangle 8"/>
          <p:cNvSpPr>
            <a:spLocks noChangeArrowheads="1"/>
          </p:cNvSpPr>
          <p:nvPr/>
        </p:nvSpPr>
        <p:spPr bwMode="auto">
          <a:xfrm rot="-832262">
            <a:off x="6786563" y="2428875"/>
            <a:ext cx="577850" cy="369888"/>
          </a:xfrm>
          <a:prstGeom prst="rect">
            <a:avLst/>
          </a:prstGeom>
          <a:noFill/>
          <a:ln w="9525">
            <a:noFill/>
            <a:miter lim="800000"/>
            <a:headEnd/>
            <a:tailEnd/>
          </a:ln>
        </p:spPr>
        <p:txBody>
          <a:bodyPr wrap="none">
            <a:spAutoFit/>
          </a:bodyPr>
          <a:lstStyle/>
          <a:p>
            <a:r>
              <a:rPr lang="en-US" b="1">
                <a:latin typeface="Humanst521 Cn BT" pitchFamily="34" charset="0"/>
              </a:rPr>
              <a:t>Tip: </a:t>
            </a:r>
            <a:endParaRPr lang="en-US"/>
          </a:p>
        </p:txBody>
      </p:sp>
      <p:sp>
        <p:nvSpPr>
          <p:cNvPr id="8199" name="TextBox 6"/>
          <p:cNvSpPr txBox="1">
            <a:spLocks noChangeArrowheads="1"/>
          </p:cNvSpPr>
          <p:nvPr/>
        </p:nvSpPr>
        <p:spPr bwMode="auto">
          <a:xfrm>
            <a:off x="1857375" y="6357938"/>
            <a:ext cx="7143750" cy="369887"/>
          </a:xfrm>
          <a:prstGeom prst="rect">
            <a:avLst/>
          </a:prstGeom>
          <a:noFill/>
          <a:ln w="9525">
            <a:noFill/>
            <a:miter lim="800000"/>
            <a:headEnd/>
            <a:tailEnd/>
          </a:ln>
        </p:spPr>
        <p:txBody>
          <a:bodyPr wrap="none">
            <a:spAutoFit/>
          </a:bodyPr>
          <a:lstStyle/>
          <a:p>
            <a:r>
              <a:rPr lang="en-US"/>
              <a:t>http://www.financeminister.gov.au/media/2010/mr_052010_joint.html</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l" eaLnBrk="1" hangingPunct="1"/>
            <a:r>
              <a:rPr lang="en-US" b="1" smtClean="0">
                <a:latin typeface="Humanst521 Cn BT" pitchFamily="34" charset="0"/>
              </a:rPr>
              <a:t>W3C WCAG 2.0</a:t>
            </a:r>
          </a:p>
        </p:txBody>
      </p:sp>
      <p:sp>
        <p:nvSpPr>
          <p:cNvPr id="9219" name="Rectangle 3"/>
          <p:cNvSpPr>
            <a:spLocks noGrp="1" noChangeArrowheads="1"/>
          </p:cNvSpPr>
          <p:nvPr>
            <p:ph type="body" idx="1"/>
          </p:nvPr>
        </p:nvSpPr>
        <p:spPr/>
        <p:txBody>
          <a:bodyPr/>
          <a:lstStyle/>
          <a:p>
            <a:pPr eaLnBrk="1" hangingPunct="1"/>
            <a:r>
              <a:rPr lang="en-AU" sz="2800" smtClean="0">
                <a:latin typeface="Humanst521 Cn BT" pitchFamily="34" charset="0"/>
              </a:rPr>
              <a:t>Web Content Accessibility Guidelines 2.0</a:t>
            </a:r>
          </a:p>
          <a:p>
            <a:pPr lvl="1" eaLnBrk="1" hangingPunct="1"/>
            <a:r>
              <a:rPr lang="en-AU" sz="2400" smtClean="0">
                <a:latin typeface="Humanst521 Cn BT" pitchFamily="34" charset="0"/>
              </a:rPr>
              <a:t>Recommendations for making web content more accessible</a:t>
            </a:r>
          </a:p>
          <a:p>
            <a:pPr eaLnBrk="1" hangingPunct="1"/>
            <a:r>
              <a:rPr lang="en-AU" sz="2800" smtClean="0">
                <a:latin typeface="Humanst521 Cn BT" pitchFamily="34" charset="0"/>
              </a:rPr>
              <a:t>12 guidelines in 4 </a:t>
            </a:r>
            <a:r>
              <a:rPr lang="en-GB" sz="2800" smtClean="0">
                <a:latin typeface="Humanst521 Cn BT" pitchFamily="34" charset="0"/>
              </a:rPr>
              <a:t>principles</a:t>
            </a:r>
            <a:r>
              <a:rPr lang="en-GB" sz="2400" smtClean="0">
                <a:latin typeface="Humanst521 Cn BT" pitchFamily="34" charset="0"/>
              </a:rPr>
              <a:t>: perceivable, operable, understandable, and robust</a:t>
            </a:r>
          </a:p>
          <a:p>
            <a:pPr eaLnBrk="1" hangingPunct="1"/>
            <a:r>
              <a:rPr lang="en-AU" sz="2800" smtClean="0">
                <a:latin typeface="Humanst521 Cn BT" pitchFamily="34" charset="0"/>
              </a:rPr>
              <a:t>Testable success criteria at 3 levels A, AA, AAA</a:t>
            </a:r>
          </a:p>
          <a:p>
            <a:pPr eaLnBrk="1" hangingPunct="1"/>
            <a:r>
              <a:rPr lang="en-AU" sz="2800" smtClean="0">
                <a:latin typeface="Humanst521 Cn BT" pitchFamily="34" charset="0"/>
              </a:rPr>
              <a:t>Conformance guidelines</a:t>
            </a:r>
            <a:endParaRPr lang="en-AU" sz="2400" smtClean="0">
              <a:latin typeface="Humanst521 Cn BT" pitchFamily="34" charset="0"/>
            </a:endParaRPr>
          </a:p>
          <a:p>
            <a:pPr lvl="1" eaLnBrk="1" hangingPunct="1">
              <a:buFontTx/>
              <a:buNone/>
            </a:pPr>
            <a:endParaRPr lang="en-AU" sz="2400" b="1" smtClean="0">
              <a:latin typeface="Humanst521 Cn BT" pitchFamily="34" charset="0"/>
            </a:endParaRPr>
          </a:p>
          <a:p>
            <a:pPr eaLnBrk="1" hangingPunct="1"/>
            <a:r>
              <a:rPr lang="en-AU" sz="2800" smtClean="0">
                <a:latin typeface="Humanst521 Cn BT" pitchFamily="34" charset="0"/>
              </a:rPr>
              <a:t>Australian Government endorsed it Feb 2010</a:t>
            </a:r>
            <a:endParaRPr lang="en-US" sz="2800" smtClean="0">
              <a:latin typeface="Humanst521 Cn BT" pitchFamily="34" charset="0"/>
            </a:endParaRPr>
          </a:p>
          <a:p>
            <a:pPr eaLnBrk="1" hangingPunct="1"/>
            <a:endParaRPr lang="en-US" sz="2800" smtClean="0">
              <a:latin typeface="Humanst521 Cn BT" pitchFamily="34" charset="0"/>
            </a:endParaRPr>
          </a:p>
        </p:txBody>
      </p:sp>
      <p:sp>
        <p:nvSpPr>
          <p:cNvPr id="4" name="TextBox 3"/>
          <p:cNvSpPr txBox="1"/>
          <p:nvPr/>
        </p:nvSpPr>
        <p:spPr>
          <a:xfrm>
            <a:off x="0" y="0"/>
            <a:ext cx="1285884" cy="369332"/>
          </a:xfrm>
          <a:prstGeom prst="rect">
            <a:avLst/>
          </a:prstGeom>
          <a:noFill/>
        </p:spPr>
        <p:txBody>
          <a:bodyPr wrap="square" rtlCol="0">
            <a:spAutoFit/>
          </a:bodyPr>
          <a:lstStyle/>
          <a:p>
            <a:r>
              <a:rPr lang="en-AU" i="1" dirty="0" smtClean="0">
                <a:latin typeface="Humanst521 Cn BT"/>
              </a:rPr>
              <a:t>Proposal:</a:t>
            </a:r>
            <a:endParaRPr lang="en-US" i="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l" eaLnBrk="1" hangingPunct="1"/>
            <a:r>
              <a:rPr lang="en-US" b="1" smtClean="0">
                <a:latin typeface="Humanst521 Cn BT" pitchFamily="34" charset="0"/>
              </a:rPr>
              <a:t>W3C WCAG 2.0 documents</a:t>
            </a:r>
          </a:p>
        </p:txBody>
      </p:sp>
      <p:sp>
        <p:nvSpPr>
          <p:cNvPr id="4" name="Rectangle 3"/>
          <p:cNvSpPr txBox="1">
            <a:spLocks noChangeArrowheads="1"/>
          </p:cNvSpPr>
          <p:nvPr/>
        </p:nvSpPr>
        <p:spPr bwMode="auto">
          <a:xfrm>
            <a:off x="0" y="6357938"/>
            <a:ext cx="3962400" cy="500062"/>
          </a:xfrm>
          <a:prstGeom prst="rect">
            <a:avLst/>
          </a:prstGeom>
          <a:noFill/>
          <a:ln w="9525">
            <a:noFill/>
            <a:miter lim="800000"/>
            <a:headEnd/>
            <a:tailEnd/>
          </a:ln>
        </p:spPr>
        <p:txBody>
          <a:bodyPr/>
          <a:lstStyle/>
          <a:p>
            <a:pPr marL="342900" indent="-342900">
              <a:spcBef>
                <a:spcPct val="20000"/>
              </a:spcBef>
              <a:defRPr/>
            </a:pPr>
            <a:r>
              <a:rPr lang="en-AU" sz="2800" kern="0" dirty="0">
                <a:solidFill>
                  <a:schemeClr val="bg1">
                    <a:lumMod val="75000"/>
                  </a:schemeClr>
                </a:solidFill>
                <a:latin typeface="Humanst521 Cn BT" pitchFamily="34" charset="0"/>
              </a:rPr>
              <a:t>Diagram adapted from w3C site</a:t>
            </a:r>
            <a:endParaRPr lang="en-US" sz="2800" kern="0" dirty="0">
              <a:solidFill>
                <a:schemeClr val="bg1">
                  <a:lumMod val="75000"/>
                </a:schemeClr>
              </a:solidFill>
              <a:latin typeface="Humanst521 Cn BT" pitchFamily="34" charset="0"/>
            </a:endParaRPr>
          </a:p>
        </p:txBody>
      </p:sp>
      <p:sp>
        <p:nvSpPr>
          <p:cNvPr id="6" name="Rectangle 5"/>
          <p:cNvSpPr/>
          <p:nvPr/>
        </p:nvSpPr>
        <p:spPr>
          <a:xfrm>
            <a:off x="1428750" y="1857375"/>
            <a:ext cx="2500313" cy="15001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AU" dirty="0">
                <a:solidFill>
                  <a:schemeClr val="tx1"/>
                </a:solidFill>
              </a:rPr>
              <a:t>Principles</a:t>
            </a:r>
          </a:p>
          <a:p>
            <a:pPr>
              <a:buFont typeface="Arial" pitchFamily="34" charset="0"/>
              <a:buChar char="•"/>
              <a:defRPr/>
            </a:pPr>
            <a:r>
              <a:rPr lang="en-AU" dirty="0">
                <a:solidFill>
                  <a:schemeClr val="tx1"/>
                </a:solidFill>
              </a:rPr>
              <a:t> Guidelines</a:t>
            </a:r>
          </a:p>
          <a:p>
            <a:pPr lvl="1">
              <a:buFont typeface="Arial" pitchFamily="34" charset="0"/>
              <a:buChar char="•"/>
              <a:defRPr/>
            </a:pPr>
            <a:r>
              <a:rPr lang="en-AU" dirty="0">
                <a:solidFill>
                  <a:schemeClr val="tx1"/>
                </a:solidFill>
              </a:rPr>
              <a:t> Success criteria</a:t>
            </a:r>
          </a:p>
          <a:p>
            <a:pPr>
              <a:defRPr/>
            </a:pPr>
            <a:r>
              <a:rPr lang="en-AU" dirty="0">
                <a:solidFill>
                  <a:schemeClr val="tx1"/>
                </a:solidFill>
              </a:rPr>
              <a:t>Conformance</a:t>
            </a:r>
          </a:p>
          <a:p>
            <a:pPr algn="r">
              <a:defRPr/>
            </a:pPr>
            <a:r>
              <a:rPr lang="en-AU" sz="1600" i="1" dirty="0">
                <a:solidFill>
                  <a:schemeClr val="tx1">
                    <a:lumMod val="95000"/>
                    <a:lumOff val="5000"/>
                  </a:schemeClr>
                </a:solidFill>
              </a:rPr>
              <a:t>33 pages</a:t>
            </a:r>
            <a:endParaRPr lang="en-US" sz="1600" i="1" dirty="0">
              <a:solidFill>
                <a:schemeClr val="tx1">
                  <a:lumMod val="95000"/>
                  <a:lumOff val="5000"/>
                </a:schemeClr>
              </a:solidFill>
            </a:endParaRPr>
          </a:p>
        </p:txBody>
      </p:sp>
      <p:sp>
        <p:nvSpPr>
          <p:cNvPr id="7" name="Rectangle 6"/>
          <p:cNvSpPr/>
          <p:nvPr/>
        </p:nvSpPr>
        <p:spPr>
          <a:xfrm>
            <a:off x="1428750" y="1571625"/>
            <a:ext cx="2500313" cy="285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solidFill>
                  <a:schemeClr val="tx1"/>
                </a:solidFill>
              </a:rPr>
              <a:t>WCAG 2.0</a:t>
            </a:r>
            <a:endParaRPr lang="en-US" dirty="0">
              <a:solidFill>
                <a:schemeClr val="tx1"/>
              </a:solidFill>
            </a:endParaRPr>
          </a:p>
        </p:txBody>
      </p:sp>
      <p:sp>
        <p:nvSpPr>
          <p:cNvPr id="8" name="Rectangle 7"/>
          <p:cNvSpPr/>
          <p:nvPr/>
        </p:nvSpPr>
        <p:spPr>
          <a:xfrm>
            <a:off x="4500563" y="1857375"/>
            <a:ext cx="2500312" cy="15001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AU" dirty="0">
                <a:solidFill>
                  <a:schemeClr val="tx1"/>
                </a:solidFill>
              </a:rPr>
              <a:t>Guidelines</a:t>
            </a:r>
          </a:p>
          <a:p>
            <a:pPr lvl="1">
              <a:buFont typeface="Arial" pitchFamily="34" charset="0"/>
              <a:buChar char="•"/>
              <a:defRPr/>
            </a:pPr>
            <a:r>
              <a:rPr lang="en-AU" dirty="0">
                <a:solidFill>
                  <a:schemeClr val="tx1"/>
                </a:solidFill>
              </a:rPr>
              <a:t> Success criteria</a:t>
            </a:r>
          </a:p>
          <a:p>
            <a:pPr lvl="2">
              <a:buFont typeface="Arial" pitchFamily="34" charset="0"/>
              <a:buChar char="•"/>
              <a:defRPr/>
            </a:pPr>
            <a:r>
              <a:rPr lang="en-AU" dirty="0">
                <a:solidFill>
                  <a:schemeClr val="tx1"/>
                </a:solidFill>
              </a:rPr>
              <a:t> Techniques</a:t>
            </a:r>
          </a:p>
          <a:p>
            <a:pPr algn="r">
              <a:defRPr/>
            </a:pPr>
            <a:r>
              <a:rPr lang="en-AU" sz="1600" i="1" dirty="0">
                <a:solidFill>
                  <a:schemeClr val="tx1">
                    <a:lumMod val="95000"/>
                    <a:lumOff val="5000"/>
                  </a:schemeClr>
                </a:solidFill>
              </a:rPr>
              <a:t>54 pages</a:t>
            </a:r>
            <a:endParaRPr lang="en-US" sz="1600" i="1" dirty="0">
              <a:solidFill>
                <a:schemeClr val="tx1">
                  <a:lumMod val="95000"/>
                  <a:lumOff val="5000"/>
                </a:schemeClr>
              </a:solidFill>
            </a:endParaRPr>
          </a:p>
        </p:txBody>
      </p:sp>
      <p:sp>
        <p:nvSpPr>
          <p:cNvPr id="9" name="Rectangle 8"/>
          <p:cNvSpPr/>
          <p:nvPr/>
        </p:nvSpPr>
        <p:spPr>
          <a:xfrm>
            <a:off x="4500563" y="1571625"/>
            <a:ext cx="2500312" cy="285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solidFill>
                  <a:schemeClr val="tx1"/>
                </a:solidFill>
              </a:rPr>
              <a:t>How to meet</a:t>
            </a:r>
            <a:endParaRPr lang="en-US" dirty="0">
              <a:solidFill>
                <a:schemeClr val="tx1"/>
              </a:solidFill>
            </a:endParaRPr>
          </a:p>
        </p:txBody>
      </p:sp>
      <p:sp>
        <p:nvSpPr>
          <p:cNvPr id="10" name="Rectangle 9"/>
          <p:cNvSpPr/>
          <p:nvPr/>
        </p:nvSpPr>
        <p:spPr>
          <a:xfrm>
            <a:off x="4286250" y="3643313"/>
            <a:ext cx="2928938" cy="285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AU" dirty="0">
                <a:solidFill>
                  <a:schemeClr val="tx1"/>
                </a:solidFill>
              </a:rPr>
              <a:t>Understanding WCAG 2.0</a:t>
            </a:r>
            <a:endParaRPr lang="en-US" dirty="0">
              <a:solidFill>
                <a:schemeClr val="tx1"/>
              </a:solidFill>
            </a:endParaRPr>
          </a:p>
        </p:txBody>
      </p:sp>
      <p:sp>
        <p:nvSpPr>
          <p:cNvPr id="11" name="Rectangle 10"/>
          <p:cNvSpPr/>
          <p:nvPr/>
        </p:nvSpPr>
        <p:spPr>
          <a:xfrm>
            <a:off x="4286250" y="3929063"/>
            <a:ext cx="2928938" cy="16430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AU" sz="1600" dirty="0">
                <a:solidFill>
                  <a:schemeClr val="tx1">
                    <a:lumMod val="95000"/>
                    <a:lumOff val="5000"/>
                  </a:schemeClr>
                </a:solidFill>
              </a:rPr>
              <a:t>Intent</a:t>
            </a:r>
            <a:endParaRPr lang="en-US" sz="1600" dirty="0">
              <a:solidFill>
                <a:schemeClr val="tx1">
                  <a:lumMod val="95000"/>
                  <a:lumOff val="5000"/>
                </a:schemeClr>
              </a:solidFill>
            </a:endParaRPr>
          </a:p>
          <a:p>
            <a:pPr>
              <a:defRPr/>
            </a:pPr>
            <a:r>
              <a:rPr lang="en-AU" sz="1600" dirty="0">
                <a:solidFill>
                  <a:schemeClr val="tx1">
                    <a:lumMod val="95000"/>
                    <a:lumOff val="5000"/>
                  </a:schemeClr>
                </a:solidFill>
              </a:rPr>
              <a:t>Benefits to people with disabilities</a:t>
            </a:r>
          </a:p>
          <a:p>
            <a:pPr>
              <a:defRPr/>
            </a:pPr>
            <a:r>
              <a:rPr lang="en-AU" sz="1600" dirty="0">
                <a:solidFill>
                  <a:schemeClr val="tx1">
                    <a:lumMod val="95000"/>
                    <a:lumOff val="5000"/>
                  </a:schemeClr>
                </a:solidFill>
              </a:rPr>
              <a:t>Example scenarios</a:t>
            </a:r>
          </a:p>
          <a:p>
            <a:pPr>
              <a:defRPr/>
            </a:pPr>
            <a:r>
              <a:rPr lang="en-AU" sz="1600" dirty="0">
                <a:solidFill>
                  <a:schemeClr val="tx1">
                    <a:lumMod val="95000"/>
                    <a:lumOff val="5000"/>
                  </a:schemeClr>
                </a:solidFill>
              </a:rPr>
              <a:t>Resources</a:t>
            </a:r>
          </a:p>
          <a:p>
            <a:pPr>
              <a:defRPr/>
            </a:pPr>
            <a:r>
              <a:rPr lang="en-AU" sz="1600" dirty="0">
                <a:solidFill>
                  <a:schemeClr val="tx1">
                    <a:lumMod val="95000"/>
                    <a:lumOff val="5000"/>
                  </a:schemeClr>
                </a:solidFill>
              </a:rPr>
              <a:t>Techniques</a:t>
            </a:r>
            <a:endParaRPr lang="en-AU" dirty="0">
              <a:solidFill>
                <a:schemeClr val="tx1"/>
              </a:solidFill>
            </a:endParaRPr>
          </a:p>
        </p:txBody>
      </p:sp>
      <p:sp>
        <p:nvSpPr>
          <p:cNvPr id="12" name="Rectangle 11"/>
          <p:cNvSpPr/>
          <p:nvPr/>
        </p:nvSpPr>
        <p:spPr>
          <a:xfrm>
            <a:off x="1000125" y="3643313"/>
            <a:ext cx="3071813" cy="285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solidFill>
                  <a:schemeClr val="tx1"/>
                </a:solidFill>
              </a:rPr>
              <a:t>Techniques for WCAG 2.0</a:t>
            </a:r>
            <a:endParaRPr lang="en-US" dirty="0">
              <a:solidFill>
                <a:schemeClr val="tx1"/>
              </a:solidFill>
            </a:endParaRPr>
          </a:p>
        </p:txBody>
      </p:sp>
      <p:sp>
        <p:nvSpPr>
          <p:cNvPr id="13" name="Rectangle 12"/>
          <p:cNvSpPr/>
          <p:nvPr/>
        </p:nvSpPr>
        <p:spPr>
          <a:xfrm>
            <a:off x="1000125" y="3929063"/>
            <a:ext cx="3071813" cy="16430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AU" sz="1600" dirty="0">
                <a:solidFill>
                  <a:schemeClr val="tx1">
                    <a:lumMod val="95000"/>
                    <a:lumOff val="5000"/>
                  </a:schemeClr>
                </a:solidFill>
              </a:rPr>
              <a:t>Browser and assistive technology support notes</a:t>
            </a:r>
          </a:p>
          <a:p>
            <a:pPr>
              <a:defRPr/>
            </a:pPr>
            <a:r>
              <a:rPr lang="en-AU" sz="1600" dirty="0">
                <a:solidFill>
                  <a:schemeClr val="tx1">
                    <a:lumMod val="95000"/>
                    <a:lumOff val="5000"/>
                  </a:schemeClr>
                </a:solidFill>
              </a:rPr>
              <a:t>Examples, code</a:t>
            </a:r>
          </a:p>
          <a:p>
            <a:pPr>
              <a:defRPr/>
            </a:pPr>
            <a:r>
              <a:rPr lang="en-AU" sz="1600" dirty="0">
                <a:solidFill>
                  <a:schemeClr val="tx1">
                    <a:lumMod val="95000"/>
                    <a:lumOff val="5000"/>
                  </a:schemeClr>
                </a:solidFill>
              </a:rPr>
              <a:t>Resources</a:t>
            </a:r>
          </a:p>
          <a:p>
            <a:pPr>
              <a:defRPr/>
            </a:pPr>
            <a:r>
              <a:rPr lang="en-AU" sz="1600" dirty="0">
                <a:solidFill>
                  <a:schemeClr val="tx1">
                    <a:lumMod val="95000"/>
                    <a:lumOff val="5000"/>
                  </a:schemeClr>
                </a:solidFill>
              </a:rPr>
              <a:t>Test procedures</a:t>
            </a:r>
          </a:p>
          <a:p>
            <a:pPr algn="r">
              <a:defRPr/>
            </a:pPr>
            <a:r>
              <a:rPr lang="en-AU" sz="1600" i="1" dirty="0">
                <a:solidFill>
                  <a:schemeClr val="tx1">
                    <a:lumMod val="95000"/>
                    <a:lumOff val="5000"/>
                  </a:schemeClr>
                </a:solidFill>
              </a:rPr>
              <a:t>TOC 16 pages</a:t>
            </a:r>
            <a:endParaRPr lang="en-US" sz="1600" i="1" dirty="0">
              <a:solidFill>
                <a:schemeClr val="tx1">
                  <a:lumMod val="95000"/>
                  <a:lumOff val="5000"/>
                </a:schemeClr>
              </a:solidFill>
            </a:endParaRPr>
          </a:p>
        </p:txBody>
      </p:sp>
      <p:sp>
        <p:nvSpPr>
          <p:cNvPr id="14" name="TextBox 13"/>
          <p:cNvSpPr txBox="1"/>
          <p:nvPr/>
        </p:nvSpPr>
        <p:spPr>
          <a:xfrm>
            <a:off x="0" y="0"/>
            <a:ext cx="1285884" cy="369332"/>
          </a:xfrm>
          <a:prstGeom prst="rect">
            <a:avLst/>
          </a:prstGeom>
          <a:noFill/>
        </p:spPr>
        <p:txBody>
          <a:bodyPr wrap="square" rtlCol="0">
            <a:spAutoFit/>
          </a:bodyPr>
          <a:lstStyle/>
          <a:p>
            <a:r>
              <a:rPr lang="en-AU" i="1" dirty="0" smtClean="0">
                <a:latin typeface="Humanst521 Cn BT"/>
              </a:rPr>
              <a:t>Proposal:</a:t>
            </a:r>
            <a:endParaRPr lang="en-US" i="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2485</TotalTime>
  <Words>2948</Words>
  <Application>Microsoft Office PowerPoint</Application>
  <PresentationFormat>On-screen Show (4:3)</PresentationFormat>
  <Paragraphs>505</Paragraphs>
  <Slides>39</Slides>
  <Notes>39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39</vt:i4>
      </vt:variant>
    </vt:vector>
  </HeadingPairs>
  <TitlesOfParts>
    <vt:vector size="42" baseType="lpstr">
      <vt:lpstr>Arial</vt:lpstr>
      <vt:lpstr>Humanst521 Cn BT</vt:lpstr>
      <vt:lpstr>Default Design</vt:lpstr>
      <vt:lpstr>Accessibility in Flex (and the flash platform)</vt:lpstr>
      <vt:lpstr>Slide 2</vt:lpstr>
      <vt:lpstr>The accessibility journey</vt:lpstr>
      <vt:lpstr>The client brief</vt:lpstr>
      <vt:lpstr>The law</vt:lpstr>
      <vt:lpstr>What is accessibility and disability</vt:lpstr>
      <vt:lpstr>The proposal</vt:lpstr>
      <vt:lpstr>W3C WCAG 2.0</vt:lpstr>
      <vt:lpstr>W3C WCAG 2.0 documents</vt:lpstr>
      <vt:lpstr>Example criteria – level A</vt:lpstr>
      <vt:lpstr>Example criteria – Level AA</vt:lpstr>
      <vt:lpstr>Example criteria – Level AAA</vt:lpstr>
      <vt:lpstr>Conformance guidelines</vt:lpstr>
      <vt:lpstr>The proposal cont.</vt:lpstr>
      <vt:lpstr>Operating System</vt:lpstr>
      <vt:lpstr>Browsers</vt:lpstr>
      <vt:lpstr>Screen readers</vt:lpstr>
      <vt:lpstr>Anything else</vt:lpstr>
      <vt:lpstr>The planning</vt:lpstr>
      <vt:lpstr>Hours estimation</vt:lpstr>
      <vt:lpstr>The designer brief</vt:lpstr>
      <vt:lpstr>Wireframe interaction</vt:lpstr>
      <vt:lpstr>The development</vt:lpstr>
      <vt:lpstr>Tips</vt:lpstr>
      <vt:lpstr>Compiling</vt:lpstr>
      <vt:lpstr>Keyboard</vt:lpstr>
      <vt:lpstr>Focus and communicate with the browser</vt:lpstr>
      <vt:lpstr>Custom commands</vt:lpstr>
      <vt:lpstr>Screen reader</vt:lpstr>
      <vt:lpstr>Accessibility Properties</vt:lpstr>
      <vt:lpstr>Detecting assistive technologies</vt:lpstr>
      <vt:lpstr>Flex 4 prebuilt components</vt:lpstr>
      <vt:lpstr>Flex 4 Forms</vt:lpstr>
      <vt:lpstr>Hiding from the screenreader</vt:lpstr>
      <vt:lpstr>Building your own components</vt:lpstr>
      <vt:lpstr>Custom Events</vt:lpstr>
      <vt:lpstr>Testing</vt:lpstr>
      <vt:lpstr>Where to get help</vt:lpstr>
      <vt:lpstr>Questions</vt:lpstr>
    </vt:vector>
  </TitlesOfParts>
  <Company>daemon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pottery</dc:creator>
  <cp:lastModifiedBy>carly</cp:lastModifiedBy>
  <cp:revision>555</cp:revision>
  <dcterms:created xsi:type="dcterms:W3CDTF">2006-01-09T06:23:13Z</dcterms:created>
  <dcterms:modified xsi:type="dcterms:W3CDTF">2010-05-07T03:00:21Z</dcterms:modified>
</cp:coreProperties>
</file>